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58" r:id="rId2"/>
    <p:sldId id="549" r:id="rId3"/>
    <p:sldId id="551" r:id="rId4"/>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3" d="100"/>
          <a:sy n="123" d="100"/>
        </p:scale>
        <p:origin x="-11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6EF6D74-FFF9-47FF-8274-5F17FCEAF8F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B88A8EA7-2266-49CD-B14C-44BC4B648E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53890AC8-64ED-4F9F-8D98-DF915D8FD3E3}"/>
              </a:ext>
            </a:extLst>
          </p:cNvPr>
          <p:cNvSpPr>
            <a:spLocks noGrp="1"/>
          </p:cNvSpPr>
          <p:nvPr>
            <p:ph type="dt" sz="half" idx="10"/>
          </p:nvPr>
        </p:nvSpPr>
        <p:spPr/>
        <p:txBody>
          <a:bodyPr/>
          <a:lstStyle/>
          <a:p>
            <a:fld id="{8DDA4B09-68D2-4391-8986-8DE6F7C0CDCB}" type="datetimeFigureOut">
              <a:rPr kumimoji="1" lang="ja-JP" altLang="en-US" smtClean="0"/>
              <a:t>2019/4/16</a:t>
            </a:fld>
            <a:endParaRPr kumimoji="1" lang="ja-JP" altLang="en-US"/>
          </a:p>
        </p:txBody>
      </p:sp>
      <p:sp>
        <p:nvSpPr>
          <p:cNvPr id="5" name="フッター プレースホルダー 4">
            <a:extLst>
              <a:ext uri="{FF2B5EF4-FFF2-40B4-BE49-F238E27FC236}">
                <a16:creationId xmlns:a16="http://schemas.microsoft.com/office/drawing/2014/main" xmlns="" id="{6F3E6691-C4BB-4E2E-8798-A1A186EC2A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88B679AC-D9F8-41EC-B9F6-B5D3E159C9CD}"/>
              </a:ext>
            </a:extLst>
          </p:cNvPr>
          <p:cNvSpPr>
            <a:spLocks noGrp="1"/>
          </p:cNvSpPr>
          <p:nvPr>
            <p:ph type="sldNum" sz="quarter" idx="12"/>
          </p:nvPr>
        </p:nvSpPr>
        <p:spPr/>
        <p:txBody>
          <a:bodyPr/>
          <a:lstStyle/>
          <a:p>
            <a:fld id="{D280B1B6-C50F-4718-BFD4-6911F5496F9A}" type="slidenum">
              <a:rPr kumimoji="1" lang="ja-JP" altLang="en-US" smtClean="0"/>
              <a:t>‹#›</a:t>
            </a:fld>
            <a:endParaRPr kumimoji="1" lang="ja-JP" altLang="en-US"/>
          </a:p>
        </p:txBody>
      </p:sp>
    </p:spTree>
    <p:extLst>
      <p:ext uri="{BB962C8B-B14F-4D97-AF65-F5344CB8AC3E}">
        <p14:creationId xmlns:p14="http://schemas.microsoft.com/office/powerpoint/2010/main" val="279741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644C167-E036-42ED-8A99-AF348A43AA3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E7BFD5C7-0FAB-42AF-91DF-3E17AD42C24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704B571A-E59E-417F-87F0-C89803444E9F}"/>
              </a:ext>
            </a:extLst>
          </p:cNvPr>
          <p:cNvSpPr>
            <a:spLocks noGrp="1"/>
          </p:cNvSpPr>
          <p:nvPr>
            <p:ph type="dt" sz="half" idx="10"/>
          </p:nvPr>
        </p:nvSpPr>
        <p:spPr/>
        <p:txBody>
          <a:bodyPr/>
          <a:lstStyle/>
          <a:p>
            <a:fld id="{8DDA4B09-68D2-4391-8986-8DE6F7C0CDCB}" type="datetimeFigureOut">
              <a:rPr kumimoji="1" lang="ja-JP" altLang="en-US" smtClean="0"/>
              <a:t>2019/4/16</a:t>
            </a:fld>
            <a:endParaRPr kumimoji="1" lang="ja-JP" altLang="en-US"/>
          </a:p>
        </p:txBody>
      </p:sp>
      <p:sp>
        <p:nvSpPr>
          <p:cNvPr id="5" name="フッター プレースホルダー 4">
            <a:extLst>
              <a:ext uri="{FF2B5EF4-FFF2-40B4-BE49-F238E27FC236}">
                <a16:creationId xmlns:a16="http://schemas.microsoft.com/office/drawing/2014/main" xmlns="" id="{9556E7E3-E19C-4D30-81EB-DB1F16454E4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62F88592-A3D7-446A-976E-CCA5262FB99F}"/>
              </a:ext>
            </a:extLst>
          </p:cNvPr>
          <p:cNvSpPr>
            <a:spLocks noGrp="1"/>
          </p:cNvSpPr>
          <p:nvPr>
            <p:ph type="sldNum" sz="quarter" idx="12"/>
          </p:nvPr>
        </p:nvSpPr>
        <p:spPr/>
        <p:txBody>
          <a:bodyPr/>
          <a:lstStyle/>
          <a:p>
            <a:fld id="{D280B1B6-C50F-4718-BFD4-6911F5496F9A}" type="slidenum">
              <a:rPr kumimoji="1" lang="ja-JP" altLang="en-US" smtClean="0"/>
              <a:t>‹#›</a:t>
            </a:fld>
            <a:endParaRPr kumimoji="1" lang="ja-JP" altLang="en-US"/>
          </a:p>
        </p:txBody>
      </p:sp>
    </p:spTree>
    <p:extLst>
      <p:ext uri="{BB962C8B-B14F-4D97-AF65-F5344CB8AC3E}">
        <p14:creationId xmlns:p14="http://schemas.microsoft.com/office/powerpoint/2010/main" val="246155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E3209644-CF4B-4457-937A-AB76CF4C241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39EE8966-3707-46E5-9B76-2D6ED5BACC3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C45D27CA-DE65-4AD9-9723-2607297305D4}"/>
              </a:ext>
            </a:extLst>
          </p:cNvPr>
          <p:cNvSpPr>
            <a:spLocks noGrp="1"/>
          </p:cNvSpPr>
          <p:nvPr>
            <p:ph type="dt" sz="half" idx="10"/>
          </p:nvPr>
        </p:nvSpPr>
        <p:spPr/>
        <p:txBody>
          <a:bodyPr/>
          <a:lstStyle/>
          <a:p>
            <a:fld id="{8DDA4B09-68D2-4391-8986-8DE6F7C0CDCB}" type="datetimeFigureOut">
              <a:rPr kumimoji="1" lang="ja-JP" altLang="en-US" smtClean="0"/>
              <a:t>2019/4/16</a:t>
            </a:fld>
            <a:endParaRPr kumimoji="1" lang="ja-JP" altLang="en-US"/>
          </a:p>
        </p:txBody>
      </p:sp>
      <p:sp>
        <p:nvSpPr>
          <p:cNvPr id="5" name="フッター プレースホルダー 4">
            <a:extLst>
              <a:ext uri="{FF2B5EF4-FFF2-40B4-BE49-F238E27FC236}">
                <a16:creationId xmlns:a16="http://schemas.microsoft.com/office/drawing/2014/main" xmlns="" id="{6051E847-7740-4D1F-90B3-F64EB41E95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281889B-8572-48D5-A63A-E0456DC1C76C}"/>
              </a:ext>
            </a:extLst>
          </p:cNvPr>
          <p:cNvSpPr>
            <a:spLocks noGrp="1"/>
          </p:cNvSpPr>
          <p:nvPr>
            <p:ph type="sldNum" sz="quarter" idx="12"/>
          </p:nvPr>
        </p:nvSpPr>
        <p:spPr/>
        <p:txBody>
          <a:bodyPr/>
          <a:lstStyle/>
          <a:p>
            <a:fld id="{D280B1B6-C50F-4718-BFD4-6911F5496F9A}" type="slidenum">
              <a:rPr kumimoji="1" lang="ja-JP" altLang="en-US" smtClean="0"/>
              <a:t>‹#›</a:t>
            </a:fld>
            <a:endParaRPr kumimoji="1" lang="ja-JP" altLang="en-US"/>
          </a:p>
        </p:txBody>
      </p:sp>
    </p:spTree>
    <p:extLst>
      <p:ext uri="{BB962C8B-B14F-4D97-AF65-F5344CB8AC3E}">
        <p14:creationId xmlns:p14="http://schemas.microsoft.com/office/powerpoint/2010/main" val="620021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4/16/2019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732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549BF22-9C45-4F8D-A4FD-7C8CE4944C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7408DB99-4730-4CC6-B830-2824718CBA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263D65A6-DB5A-4D38-86C2-E53936670740}"/>
              </a:ext>
            </a:extLst>
          </p:cNvPr>
          <p:cNvSpPr>
            <a:spLocks noGrp="1"/>
          </p:cNvSpPr>
          <p:nvPr>
            <p:ph type="dt" sz="half" idx="10"/>
          </p:nvPr>
        </p:nvSpPr>
        <p:spPr/>
        <p:txBody>
          <a:bodyPr/>
          <a:lstStyle/>
          <a:p>
            <a:fld id="{8DDA4B09-68D2-4391-8986-8DE6F7C0CDCB}" type="datetimeFigureOut">
              <a:rPr kumimoji="1" lang="ja-JP" altLang="en-US" smtClean="0"/>
              <a:t>2019/4/16</a:t>
            </a:fld>
            <a:endParaRPr kumimoji="1" lang="ja-JP" altLang="en-US"/>
          </a:p>
        </p:txBody>
      </p:sp>
      <p:sp>
        <p:nvSpPr>
          <p:cNvPr id="5" name="フッター プレースホルダー 4">
            <a:extLst>
              <a:ext uri="{FF2B5EF4-FFF2-40B4-BE49-F238E27FC236}">
                <a16:creationId xmlns:a16="http://schemas.microsoft.com/office/drawing/2014/main" xmlns="" id="{4A824181-3131-4C55-A8BB-7F701E4898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1D5A60E3-BBFA-4846-B394-DFD9CE36EAFF}"/>
              </a:ext>
            </a:extLst>
          </p:cNvPr>
          <p:cNvSpPr>
            <a:spLocks noGrp="1"/>
          </p:cNvSpPr>
          <p:nvPr>
            <p:ph type="sldNum" sz="quarter" idx="12"/>
          </p:nvPr>
        </p:nvSpPr>
        <p:spPr/>
        <p:txBody>
          <a:bodyPr/>
          <a:lstStyle/>
          <a:p>
            <a:fld id="{D280B1B6-C50F-4718-BFD4-6911F5496F9A}" type="slidenum">
              <a:rPr kumimoji="1" lang="ja-JP" altLang="en-US" smtClean="0"/>
              <a:t>‹#›</a:t>
            </a:fld>
            <a:endParaRPr kumimoji="1" lang="ja-JP" altLang="en-US"/>
          </a:p>
        </p:txBody>
      </p:sp>
    </p:spTree>
    <p:extLst>
      <p:ext uri="{BB962C8B-B14F-4D97-AF65-F5344CB8AC3E}">
        <p14:creationId xmlns:p14="http://schemas.microsoft.com/office/powerpoint/2010/main" val="390002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9DE1DCD-9BEF-4C85-A526-9E18FF863BE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3006CDF1-007D-46EA-8F9D-78029C32D1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9568C683-6A89-4C01-88F7-15BF115852BC}"/>
              </a:ext>
            </a:extLst>
          </p:cNvPr>
          <p:cNvSpPr>
            <a:spLocks noGrp="1"/>
          </p:cNvSpPr>
          <p:nvPr>
            <p:ph type="dt" sz="half" idx="10"/>
          </p:nvPr>
        </p:nvSpPr>
        <p:spPr/>
        <p:txBody>
          <a:bodyPr/>
          <a:lstStyle/>
          <a:p>
            <a:fld id="{8DDA4B09-68D2-4391-8986-8DE6F7C0CDCB}" type="datetimeFigureOut">
              <a:rPr kumimoji="1" lang="ja-JP" altLang="en-US" smtClean="0"/>
              <a:t>2019/4/16</a:t>
            </a:fld>
            <a:endParaRPr kumimoji="1" lang="ja-JP" altLang="en-US"/>
          </a:p>
        </p:txBody>
      </p:sp>
      <p:sp>
        <p:nvSpPr>
          <p:cNvPr id="5" name="フッター プレースホルダー 4">
            <a:extLst>
              <a:ext uri="{FF2B5EF4-FFF2-40B4-BE49-F238E27FC236}">
                <a16:creationId xmlns:a16="http://schemas.microsoft.com/office/drawing/2014/main" xmlns="" id="{2855963D-6663-4682-A44A-CC259FE470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DB068428-3D67-4334-AE2D-C26FA371395F}"/>
              </a:ext>
            </a:extLst>
          </p:cNvPr>
          <p:cNvSpPr>
            <a:spLocks noGrp="1"/>
          </p:cNvSpPr>
          <p:nvPr>
            <p:ph type="sldNum" sz="quarter" idx="12"/>
          </p:nvPr>
        </p:nvSpPr>
        <p:spPr/>
        <p:txBody>
          <a:bodyPr/>
          <a:lstStyle/>
          <a:p>
            <a:fld id="{D280B1B6-C50F-4718-BFD4-6911F5496F9A}" type="slidenum">
              <a:rPr kumimoji="1" lang="ja-JP" altLang="en-US" smtClean="0"/>
              <a:t>‹#›</a:t>
            </a:fld>
            <a:endParaRPr kumimoji="1" lang="ja-JP" altLang="en-US"/>
          </a:p>
        </p:txBody>
      </p:sp>
    </p:spTree>
    <p:extLst>
      <p:ext uri="{BB962C8B-B14F-4D97-AF65-F5344CB8AC3E}">
        <p14:creationId xmlns:p14="http://schemas.microsoft.com/office/powerpoint/2010/main" val="230375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B3E4493-2FE8-4954-8377-BE99EEC5F5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DE53A282-8268-42B5-BA95-2E95B3A3583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0756ADA3-AAA2-461E-8A23-6EEED7A59DF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F98D2F4A-6472-49C4-96B5-392E88FF95E3}"/>
              </a:ext>
            </a:extLst>
          </p:cNvPr>
          <p:cNvSpPr>
            <a:spLocks noGrp="1"/>
          </p:cNvSpPr>
          <p:nvPr>
            <p:ph type="dt" sz="half" idx="10"/>
          </p:nvPr>
        </p:nvSpPr>
        <p:spPr/>
        <p:txBody>
          <a:bodyPr/>
          <a:lstStyle/>
          <a:p>
            <a:fld id="{8DDA4B09-68D2-4391-8986-8DE6F7C0CDCB}" type="datetimeFigureOut">
              <a:rPr kumimoji="1" lang="ja-JP" altLang="en-US" smtClean="0"/>
              <a:t>2019/4/16</a:t>
            </a:fld>
            <a:endParaRPr kumimoji="1" lang="ja-JP" altLang="en-US"/>
          </a:p>
        </p:txBody>
      </p:sp>
      <p:sp>
        <p:nvSpPr>
          <p:cNvPr id="6" name="フッター プレースホルダー 5">
            <a:extLst>
              <a:ext uri="{FF2B5EF4-FFF2-40B4-BE49-F238E27FC236}">
                <a16:creationId xmlns:a16="http://schemas.microsoft.com/office/drawing/2014/main" xmlns="" id="{7466F78E-9078-46BA-ACBB-FC8C62D8F8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FDAFC5E9-8AF6-40D1-9112-6E4458225B4C}"/>
              </a:ext>
            </a:extLst>
          </p:cNvPr>
          <p:cNvSpPr>
            <a:spLocks noGrp="1"/>
          </p:cNvSpPr>
          <p:nvPr>
            <p:ph type="sldNum" sz="quarter" idx="12"/>
          </p:nvPr>
        </p:nvSpPr>
        <p:spPr/>
        <p:txBody>
          <a:bodyPr/>
          <a:lstStyle/>
          <a:p>
            <a:fld id="{D280B1B6-C50F-4718-BFD4-6911F5496F9A}" type="slidenum">
              <a:rPr kumimoji="1" lang="ja-JP" altLang="en-US" smtClean="0"/>
              <a:t>‹#›</a:t>
            </a:fld>
            <a:endParaRPr kumimoji="1" lang="ja-JP" altLang="en-US"/>
          </a:p>
        </p:txBody>
      </p:sp>
    </p:spTree>
    <p:extLst>
      <p:ext uri="{BB962C8B-B14F-4D97-AF65-F5344CB8AC3E}">
        <p14:creationId xmlns:p14="http://schemas.microsoft.com/office/powerpoint/2010/main" val="368064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65ED174-F8E4-4587-97E8-A45D8575CA6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D46510D8-B846-4882-811D-D2B2639799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722DF58F-8346-42A7-862A-CF8AC3F7BF6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0AD5134C-E8B9-4065-AC17-9AC0C13039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999F2938-06E9-422C-A68A-52C9A25A94D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A1ACF216-75C1-4081-9B16-9CC553CEC578}"/>
              </a:ext>
            </a:extLst>
          </p:cNvPr>
          <p:cNvSpPr>
            <a:spLocks noGrp="1"/>
          </p:cNvSpPr>
          <p:nvPr>
            <p:ph type="dt" sz="half" idx="10"/>
          </p:nvPr>
        </p:nvSpPr>
        <p:spPr/>
        <p:txBody>
          <a:bodyPr/>
          <a:lstStyle/>
          <a:p>
            <a:fld id="{8DDA4B09-68D2-4391-8986-8DE6F7C0CDCB}" type="datetimeFigureOut">
              <a:rPr kumimoji="1" lang="ja-JP" altLang="en-US" smtClean="0"/>
              <a:t>2019/4/16</a:t>
            </a:fld>
            <a:endParaRPr kumimoji="1" lang="ja-JP" altLang="en-US"/>
          </a:p>
        </p:txBody>
      </p:sp>
      <p:sp>
        <p:nvSpPr>
          <p:cNvPr id="8" name="フッター プレースホルダー 7">
            <a:extLst>
              <a:ext uri="{FF2B5EF4-FFF2-40B4-BE49-F238E27FC236}">
                <a16:creationId xmlns:a16="http://schemas.microsoft.com/office/drawing/2014/main" xmlns="" id="{990CA829-C912-4EA7-A9D3-6EAAC45E549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52378973-16FF-4524-9823-997BC78FAB63}"/>
              </a:ext>
            </a:extLst>
          </p:cNvPr>
          <p:cNvSpPr>
            <a:spLocks noGrp="1"/>
          </p:cNvSpPr>
          <p:nvPr>
            <p:ph type="sldNum" sz="quarter" idx="12"/>
          </p:nvPr>
        </p:nvSpPr>
        <p:spPr/>
        <p:txBody>
          <a:bodyPr/>
          <a:lstStyle/>
          <a:p>
            <a:fld id="{D280B1B6-C50F-4718-BFD4-6911F5496F9A}" type="slidenum">
              <a:rPr kumimoji="1" lang="ja-JP" altLang="en-US" smtClean="0"/>
              <a:t>‹#›</a:t>
            </a:fld>
            <a:endParaRPr kumimoji="1" lang="ja-JP" altLang="en-US"/>
          </a:p>
        </p:txBody>
      </p:sp>
    </p:spTree>
    <p:extLst>
      <p:ext uri="{BB962C8B-B14F-4D97-AF65-F5344CB8AC3E}">
        <p14:creationId xmlns:p14="http://schemas.microsoft.com/office/powerpoint/2010/main" val="260583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1F04DB6-6DA5-420E-8741-D8E44411775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F624143B-E1C0-42F3-9A97-D16F583FA3F0}"/>
              </a:ext>
            </a:extLst>
          </p:cNvPr>
          <p:cNvSpPr>
            <a:spLocks noGrp="1"/>
          </p:cNvSpPr>
          <p:nvPr>
            <p:ph type="dt" sz="half" idx="10"/>
          </p:nvPr>
        </p:nvSpPr>
        <p:spPr/>
        <p:txBody>
          <a:bodyPr/>
          <a:lstStyle/>
          <a:p>
            <a:fld id="{8DDA4B09-68D2-4391-8986-8DE6F7C0CDCB}" type="datetimeFigureOut">
              <a:rPr kumimoji="1" lang="ja-JP" altLang="en-US" smtClean="0"/>
              <a:t>2019/4/16</a:t>
            </a:fld>
            <a:endParaRPr kumimoji="1" lang="ja-JP" altLang="en-US"/>
          </a:p>
        </p:txBody>
      </p:sp>
      <p:sp>
        <p:nvSpPr>
          <p:cNvPr id="4" name="フッター プレースホルダー 3">
            <a:extLst>
              <a:ext uri="{FF2B5EF4-FFF2-40B4-BE49-F238E27FC236}">
                <a16:creationId xmlns:a16="http://schemas.microsoft.com/office/drawing/2014/main" xmlns="" id="{4EA4B004-8F15-4934-A04C-1FA4C8B6E4C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1EF32520-DD1B-46DD-BB13-01928C197B51}"/>
              </a:ext>
            </a:extLst>
          </p:cNvPr>
          <p:cNvSpPr>
            <a:spLocks noGrp="1"/>
          </p:cNvSpPr>
          <p:nvPr>
            <p:ph type="sldNum" sz="quarter" idx="12"/>
          </p:nvPr>
        </p:nvSpPr>
        <p:spPr/>
        <p:txBody>
          <a:bodyPr/>
          <a:lstStyle/>
          <a:p>
            <a:fld id="{D280B1B6-C50F-4718-BFD4-6911F5496F9A}" type="slidenum">
              <a:rPr kumimoji="1" lang="ja-JP" altLang="en-US" smtClean="0"/>
              <a:t>‹#›</a:t>
            </a:fld>
            <a:endParaRPr kumimoji="1" lang="ja-JP" altLang="en-US"/>
          </a:p>
        </p:txBody>
      </p:sp>
    </p:spTree>
    <p:extLst>
      <p:ext uri="{BB962C8B-B14F-4D97-AF65-F5344CB8AC3E}">
        <p14:creationId xmlns:p14="http://schemas.microsoft.com/office/powerpoint/2010/main" val="1996548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3D06EB45-72D6-484A-A069-ED39568C6BA7}"/>
              </a:ext>
            </a:extLst>
          </p:cNvPr>
          <p:cNvSpPr>
            <a:spLocks noGrp="1"/>
          </p:cNvSpPr>
          <p:nvPr>
            <p:ph type="dt" sz="half" idx="10"/>
          </p:nvPr>
        </p:nvSpPr>
        <p:spPr/>
        <p:txBody>
          <a:bodyPr/>
          <a:lstStyle/>
          <a:p>
            <a:fld id="{8DDA4B09-68D2-4391-8986-8DE6F7C0CDCB}" type="datetimeFigureOut">
              <a:rPr kumimoji="1" lang="ja-JP" altLang="en-US" smtClean="0"/>
              <a:t>2019/4/16</a:t>
            </a:fld>
            <a:endParaRPr kumimoji="1" lang="ja-JP" altLang="en-US"/>
          </a:p>
        </p:txBody>
      </p:sp>
      <p:sp>
        <p:nvSpPr>
          <p:cNvPr id="3" name="フッター プレースホルダー 2">
            <a:extLst>
              <a:ext uri="{FF2B5EF4-FFF2-40B4-BE49-F238E27FC236}">
                <a16:creationId xmlns:a16="http://schemas.microsoft.com/office/drawing/2014/main" xmlns="" id="{DC6BB512-C7A5-42AE-87AF-6D81C3BD238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A4DB23C5-6AE1-40DC-AD85-F97F6712D4FC}"/>
              </a:ext>
            </a:extLst>
          </p:cNvPr>
          <p:cNvSpPr>
            <a:spLocks noGrp="1"/>
          </p:cNvSpPr>
          <p:nvPr>
            <p:ph type="sldNum" sz="quarter" idx="12"/>
          </p:nvPr>
        </p:nvSpPr>
        <p:spPr/>
        <p:txBody>
          <a:bodyPr/>
          <a:lstStyle/>
          <a:p>
            <a:fld id="{D280B1B6-C50F-4718-BFD4-6911F5496F9A}" type="slidenum">
              <a:rPr kumimoji="1" lang="ja-JP" altLang="en-US" smtClean="0"/>
              <a:t>‹#›</a:t>
            </a:fld>
            <a:endParaRPr kumimoji="1" lang="ja-JP" altLang="en-US"/>
          </a:p>
        </p:txBody>
      </p:sp>
    </p:spTree>
    <p:extLst>
      <p:ext uri="{BB962C8B-B14F-4D97-AF65-F5344CB8AC3E}">
        <p14:creationId xmlns:p14="http://schemas.microsoft.com/office/powerpoint/2010/main" val="327504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444B598-1487-4513-A056-87161554119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D28486DF-3D48-4F78-A624-1F622DF5C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A68ACAA1-8499-4BA5-8EEE-6739183F4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5749C548-EDC6-431E-8AD6-271D649128D8}"/>
              </a:ext>
            </a:extLst>
          </p:cNvPr>
          <p:cNvSpPr>
            <a:spLocks noGrp="1"/>
          </p:cNvSpPr>
          <p:nvPr>
            <p:ph type="dt" sz="half" idx="10"/>
          </p:nvPr>
        </p:nvSpPr>
        <p:spPr/>
        <p:txBody>
          <a:bodyPr/>
          <a:lstStyle/>
          <a:p>
            <a:fld id="{8DDA4B09-68D2-4391-8986-8DE6F7C0CDCB}" type="datetimeFigureOut">
              <a:rPr kumimoji="1" lang="ja-JP" altLang="en-US" smtClean="0"/>
              <a:t>2019/4/16</a:t>
            </a:fld>
            <a:endParaRPr kumimoji="1" lang="ja-JP" altLang="en-US"/>
          </a:p>
        </p:txBody>
      </p:sp>
      <p:sp>
        <p:nvSpPr>
          <p:cNvPr id="6" name="フッター プレースホルダー 5">
            <a:extLst>
              <a:ext uri="{FF2B5EF4-FFF2-40B4-BE49-F238E27FC236}">
                <a16:creationId xmlns:a16="http://schemas.microsoft.com/office/drawing/2014/main" xmlns="" id="{96ACD365-4BF1-4492-8106-E285FB328C1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51793AA5-4113-4B21-BE25-AA9BD564C8B5}"/>
              </a:ext>
            </a:extLst>
          </p:cNvPr>
          <p:cNvSpPr>
            <a:spLocks noGrp="1"/>
          </p:cNvSpPr>
          <p:nvPr>
            <p:ph type="sldNum" sz="quarter" idx="12"/>
          </p:nvPr>
        </p:nvSpPr>
        <p:spPr/>
        <p:txBody>
          <a:bodyPr/>
          <a:lstStyle/>
          <a:p>
            <a:fld id="{D280B1B6-C50F-4718-BFD4-6911F5496F9A}" type="slidenum">
              <a:rPr kumimoji="1" lang="ja-JP" altLang="en-US" smtClean="0"/>
              <a:t>‹#›</a:t>
            </a:fld>
            <a:endParaRPr kumimoji="1" lang="ja-JP" altLang="en-US"/>
          </a:p>
        </p:txBody>
      </p:sp>
    </p:spTree>
    <p:extLst>
      <p:ext uri="{BB962C8B-B14F-4D97-AF65-F5344CB8AC3E}">
        <p14:creationId xmlns:p14="http://schemas.microsoft.com/office/powerpoint/2010/main" val="219530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99125F4-123B-4C8E-9DE2-0698BC327FA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BFA84F17-C1CB-46FD-A623-F5AFAF2FC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AC40ED31-5BDB-4F81-A628-1D3D7839C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046AEEB7-B64D-4023-9492-EC5E5279F05A}"/>
              </a:ext>
            </a:extLst>
          </p:cNvPr>
          <p:cNvSpPr>
            <a:spLocks noGrp="1"/>
          </p:cNvSpPr>
          <p:nvPr>
            <p:ph type="dt" sz="half" idx="10"/>
          </p:nvPr>
        </p:nvSpPr>
        <p:spPr/>
        <p:txBody>
          <a:bodyPr/>
          <a:lstStyle/>
          <a:p>
            <a:fld id="{8DDA4B09-68D2-4391-8986-8DE6F7C0CDCB}" type="datetimeFigureOut">
              <a:rPr kumimoji="1" lang="ja-JP" altLang="en-US" smtClean="0"/>
              <a:t>2019/4/16</a:t>
            </a:fld>
            <a:endParaRPr kumimoji="1" lang="ja-JP" altLang="en-US"/>
          </a:p>
        </p:txBody>
      </p:sp>
      <p:sp>
        <p:nvSpPr>
          <p:cNvPr id="6" name="フッター プレースホルダー 5">
            <a:extLst>
              <a:ext uri="{FF2B5EF4-FFF2-40B4-BE49-F238E27FC236}">
                <a16:creationId xmlns:a16="http://schemas.microsoft.com/office/drawing/2014/main" xmlns="" id="{7037D53C-3580-42AC-AFDF-C64BCD884DC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8D764EF1-22CE-4840-B86D-AD038E06F072}"/>
              </a:ext>
            </a:extLst>
          </p:cNvPr>
          <p:cNvSpPr>
            <a:spLocks noGrp="1"/>
          </p:cNvSpPr>
          <p:nvPr>
            <p:ph type="sldNum" sz="quarter" idx="12"/>
          </p:nvPr>
        </p:nvSpPr>
        <p:spPr/>
        <p:txBody>
          <a:bodyPr/>
          <a:lstStyle/>
          <a:p>
            <a:fld id="{D280B1B6-C50F-4718-BFD4-6911F5496F9A}" type="slidenum">
              <a:rPr kumimoji="1" lang="ja-JP" altLang="en-US" smtClean="0"/>
              <a:t>‹#›</a:t>
            </a:fld>
            <a:endParaRPr kumimoji="1" lang="ja-JP" altLang="en-US"/>
          </a:p>
        </p:txBody>
      </p:sp>
    </p:spTree>
    <p:extLst>
      <p:ext uri="{BB962C8B-B14F-4D97-AF65-F5344CB8AC3E}">
        <p14:creationId xmlns:p14="http://schemas.microsoft.com/office/powerpoint/2010/main" val="53254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C296270E-B466-4D65-AA3F-082854AB7A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BD49C0B8-12B3-47E2-A605-414866317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A9FC244E-1587-438E-8C68-1594A9086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A4B09-68D2-4391-8986-8DE6F7C0CDCB}" type="datetimeFigureOut">
              <a:rPr kumimoji="1" lang="ja-JP" altLang="en-US" smtClean="0"/>
              <a:t>2019/4/16</a:t>
            </a:fld>
            <a:endParaRPr kumimoji="1" lang="ja-JP" altLang="en-US"/>
          </a:p>
        </p:txBody>
      </p:sp>
      <p:sp>
        <p:nvSpPr>
          <p:cNvPr id="5" name="フッター プレースホルダー 4">
            <a:extLst>
              <a:ext uri="{FF2B5EF4-FFF2-40B4-BE49-F238E27FC236}">
                <a16:creationId xmlns:a16="http://schemas.microsoft.com/office/drawing/2014/main" xmlns="" id="{C689417D-DEAA-46AD-8DDE-ED7AADA0C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B8D5AD58-E3C4-48F2-82F3-48702A88AE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0B1B6-C50F-4718-BFD4-6911F5496F9A}" type="slidenum">
              <a:rPr kumimoji="1" lang="ja-JP" altLang="en-US" smtClean="0"/>
              <a:t>‹#›</a:t>
            </a:fld>
            <a:endParaRPr kumimoji="1" lang="ja-JP" altLang="en-US"/>
          </a:p>
        </p:txBody>
      </p:sp>
    </p:spTree>
    <p:extLst>
      <p:ext uri="{BB962C8B-B14F-4D97-AF65-F5344CB8AC3E}">
        <p14:creationId xmlns:p14="http://schemas.microsoft.com/office/powerpoint/2010/main" val="111472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xmlns="" id="{24699948-B8D1-4FF9-AB91-CFE207EF5FD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テキスト ボックス 1">
            <a:extLst>
              <a:ext uri="{FF2B5EF4-FFF2-40B4-BE49-F238E27FC236}">
                <a16:creationId xmlns:a16="http://schemas.microsoft.com/office/drawing/2014/main" xmlns="" id="{8DFAD29F-F11D-4ED7-9568-3132771591DE}"/>
              </a:ext>
            </a:extLst>
          </p:cNvPr>
          <p:cNvSpPr txBox="1"/>
          <p:nvPr/>
        </p:nvSpPr>
        <p:spPr>
          <a:xfrm>
            <a:off x="1141594" y="221745"/>
            <a:ext cx="4342856" cy="830997"/>
          </a:xfrm>
          <a:prstGeom prst="rect">
            <a:avLst/>
          </a:prstGeom>
          <a:noFill/>
        </p:spPr>
        <p:txBody>
          <a:bodyPr wrap="none" rtlCol="0">
            <a:spAutoFit/>
          </a:bodyPr>
          <a:lstStyle/>
          <a:p>
            <a:r>
              <a:rPr kumimoji="1" lang="ja-JP" altLang="en-US" sz="2400" u="sng" dirty="0">
                <a:solidFill>
                  <a:srgbClr val="FF0000"/>
                </a:solidFill>
                <a:latin typeface="HGP創英角ﾎﾟｯﾌﾟ体" panose="040B0A00000000000000" pitchFamily="50" charset="-128"/>
                <a:ea typeface="HGP創英角ﾎﾟｯﾌﾟ体" panose="040B0A00000000000000" pitchFamily="50" charset="-128"/>
              </a:rPr>
              <a:t>効果が出るか不安な方でも安心</a:t>
            </a:r>
            <a:endParaRPr kumimoji="1" lang="en-US" altLang="ja-JP" sz="2400" u="sng" dirty="0">
              <a:solidFill>
                <a:srgbClr val="FF0000"/>
              </a:solidFill>
              <a:latin typeface="HGP創英角ﾎﾟｯﾌﾟ体" panose="040B0A00000000000000" pitchFamily="50" charset="-128"/>
              <a:ea typeface="HGP創英角ﾎﾟｯﾌﾟ体" panose="040B0A00000000000000" pitchFamily="50" charset="-128"/>
            </a:endParaRPr>
          </a:p>
          <a:p>
            <a:r>
              <a:rPr lang="ja-JP" altLang="en-US" sz="2400" u="sng" dirty="0">
                <a:solidFill>
                  <a:srgbClr val="FF0000"/>
                </a:solidFill>
                <a:latin typeface="HGP創英角ﾎﾟｯﾌﾟ体" panose="040B0A00000000000000" pitchFamily="50" charset="-128"/>
                <a:ea typeface="HGP創英角ﾎﾟｯﾌﾟ体" panose="040B0A00000000000000" pitchFamily="50" charset="-128"/>
              </a:rPr>
              <a:t>まずはお試し３ヶ月プラン！！</a:t>
            </a:r>
            <a:endParaRPr kumimoji="1" lang="ja-JP" altLang="en-US" sz="2400" u="sng"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テキスト ボックス 2">
            <a:extLst>
              <a:ext uri="{FF2B5EF4-FFF2-40B4-BE49-F238E27FC236}">
                <a16:creationId xmlns:a16="http://schemas.microsoft.com/office/drawing/2014/main" xmlns="" id="{37938F22-0AA3-498C-B9E5-B7AF9DFD30D6}"/>
              </a:ext>
            </a:extLst>
          </p:cNvPr>
          <p:cNvSpPr txBox="1"/>
          <p:nvPr/>
        </p:nvSpPr>
        <p:spPr>
          <a:xfrm>
            <a:off x="530049" y="2560536"/>
            <a:ext cx="5565947" cy="1107996"/>
          </a:xfrm>
          <a:prstGeom prst="rect">
            <a:avLst/>
          </a:prstGeom>
          <a:noFill/>
        </p:spPr>
        <p:txBody>
          <a:bodyPr wrap="none" rtlCol="0">
            <a:spAutoFit/>
          </a:bodyPr>
          <a:lstStyle/>
          <a:p>
            <a:r>
              <a:rPr kumimoji="1" lang="ja-JP" altLang="en-US" sz="660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￥２１５，６００</a:t>
            </a:r>
            <a:endParaRPr kumimoji="1" lang="ja-JP" altLang="en-US" sz="6600"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xmlns="" id="{602C4BB7-1738-4AEA-90E8-AB22FA78A1CC}"/>
              </a:ext>
            </a:extLst>
          </p:cNvPr>
          <p:cNvSpPr txBox="1"/>
          <p:nvPr/>
        </p:nvSpPr>
        <p:spPr>
          <a:xfrm>
            <a:off x="1091902" y="1587060"/>
            <a:ext cx="4442242" cy="830997"/>
          </a:xfrm>
          <a:prstGeom prst="rect">
            <a:avLst/>
          </a:prstGeom>
          <a:noFill/>
        </p:spPr>
        <p:txBody>
          <a:bodyPr wrap="none" rtlCol="0">
            <a:spAutoFit/>
          </a:bodyPr>
          <a:lstStyle/>
          <a:p>
            <a:r>
              <a:rPr kumimoji="1" lang="ja-JP" altLang="en-US" sz="4800" dirty="0">
                <a:latin typeface="HGP創英角ﾎﾟｯﾌﾟ体" panose="040B0A00000000000000" pitchFamily="50" charset="-128"/>
                <a:ea typeface="HGP創英角ﾎﾟｯﾌﾟ体" panose="040B0A00000000000000" pitchFamily="50" charset="-128"/>
              </a:rPr>
              <a:t>トライアルコース</a:t>
            </a:r>
          </a:p>
        </p:txBody>
      </p:sp>
      <p:sp>
        <p:nvSpPr>
          <p:cNvPr id="8" name="テキスト ボックス 7">
            <a:extLst>
              <a:ext uri="{FF2B5EF4-FFF2-40B4-BE49-F238E27FC236}">
                <a16:creationId xmlns:a16="http://schemas.microsoft.com/office/drawing/2014/main" xmlns="" id="{65EC3A16-4838-4F39-AE83-9AED339EB3D4}"/>
              </a:ext>
            </a:extLst>
          </p:cNvPr>
          <p:cNvSpPr txBox="1"/>
          <p:nvPr/>
        </p:nvSpPr>
        <p:spPr>
          <a:xfrm>
            <a:off x="437685" y="3853198"/>
            <a:ext cx="5953874" cy="2031325"/>
          </a:xfrm>
          <a:prstGeom prst="rect">
            <a:avLst/>
          </a:prstGeom>
          <a:noFill/>
          <a:ln w="38100">
            <a:solidFill>
              <a:srgbClr val="00B0F0"/>
            </a:solidFill>
          </a:ln>
        </p:spPr>
        <p:txBody>
          <a:bodyPr wrap="none" rtlCol="0">
            <a:spAutoFit/>
          </a:bodyPr>
          <a:lstStyle/>
          <a:p>
            <a:pPr algn="ctr"/>
            <a:r>
              <a:rPr kumimoji="1" lang="ja-JP" altLang="en-US" dirty="0">
                <a:latin typeface="HGP創英角ﾎﾟｯﾌﾟ体" panose="040B0A00000000000000" pitchFamily="50" charset="-128"/>
                <a:ea typeface="HGP創英角ﾎﾟｯﾌﾟ体" panose="040B0A00000000000000" pitchFamily="50" charset="-128"/>
              </a:rPr>
              <a:t>コース内容</a:t>
            </a:r>
            <a:endParaRPr kumimoji="1"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r>
              <a:rPr kumimoji="1" lang="ja-JP" altLang="en-US" u="sng" dirty="0">
                <a:latin typeface="HGP創英角ﾎﾟｯﾌﾟ体" panose="040B0A00000000000000" pitchFamily="50" charset="-128"/>
                <a:ea typeface="HGP創英角ﾎﾟｯﾌﾟ体" panose="040B0A00000000000000" pitchFamily="50" charset="-128"/>
              </a:rPr>
              <a:t>１．週１回の発毛治療を１２回受けることが出来る！</a:t>
            </a:r>
            <a:endParaRPr kumimoji="1" lang="en-US" altLang="ja-JP" u="sng" dirty="0">
              <a:latin typeface="HGP創英角ﾎﾟｯﾌﾟ体" panose="040B0A00000000000000" pitchFamily="50" charset="-128"/>
              <a:ea typeface="HGP創英角ﾎﾟｯﾌﾟ体" panose="040B0A00000000000000" pitchFamily="50" charset="-128"/>
            </a:endParaRPr>
          </a:p>
          <a:p>
            <a:endParaRPr lang="en-US" altLang="ja-JP" u="sng" dirty="0">
              <a:latin typeface="HGP創英角ﾎﾟｯﾌﾟ体" panose="040B0A00000000000000" pitchFamily="50" charset="-128"/>
              <a:ea typeface="HGP創英角ﾎﾟｯﾌﾟ体" panose="040B0A00000000000000" pitchFamily="50" charset="-128"/>
            </a:endParaRPr>
          </a:p>
          <a:p>
            <a:r>
              <a:rPr kumimoji="1" lang="ja-JP" altLang="en-US" u="sng" dirty="0">
                <a:latin typeface="HGP創英角ﾎﾟｯﾌﾟ体" panose="040B0A00000000000000" pitchFamily="50" charset="-128"/>
                <a:ea typeface="HGP創英角ﾎﾟｯﾌﾟ体" panose="040B0A00000000000000" pitchFamily="50" charset="-128"/>
              </a:rPr>
              <a:t>２．１ヶ月</a:t>
            </a:r>
            <a:r>
              <a:rPr lang="ja-JP" altLang="en-US" u="sng" dirty="0">
                <a:latin typeface="HGP創英角ﾎﾟｯﾌﾟ体" panose="040B0A00000000000000" pitchFamily="50" charset="-128"/>
                <a:ea typeface="HGP創英角ﾎﾟｯﾌﾟ体" panose="040B0A00000000000000" pitchFamily="50" charset="-128"/>
              </a:rPr>
              <a:t>に１回マイクロスコープで頭皮環境を検査</a:t>
            </a:r>
            <a:endParaRPr lang="en-US" altLang="ja-JP" u="sng" dirty="0">
              <a:latin typeface="HGP創英角ﾎﾟｯﾌﾟ体" panose="040B0A00000000000000" pitchFamily="50" charset="-128"/>
              <a:ea typeface="HGP創英角ﾎﾟｯﾌﾟ体" panose="040B0A00000000000000" pitchFamily="50" charset="-128"/>
            </a:endParaRPr>
          </a:p>
          <a:p>
            <a:endParaRPr kumimoji="1" lang="en-US" altLang="ja-JP" u="sng" dirty="0">
              <a:latin typeface="HGP創英角ﾎﾟｯﾌﾟ体" panose="040B0A00000000000000" pitchFamily="50" charset="-128"/>
              <a:ea typeface="HGP創英角ﾎﾟｯﾌﾟ体" panose="040B0A00000000000000" pitchFamily="50" charset="-128"/>
            </a:endParaRPr>
          </a:p>
          <a:p>
            <a:r>
              <a:rPr lang="ja-JP" altLang="en-US" u="sng" dirty="0">
                <a:latin typeface="HGP創英角ﾎﾟｯﾌﾟ体" panose="040B0A00000000000000" pitchFamily="50" charset="-128"/>
                <a:ea typeface="HGP創英角ﾎﾟｯﾌﾟ体" panose="040B0A00000000000000" pitchFamily="50" charset="-128"/>
              </a:rPr>
              <a:t>３．自宅ケアや食習慣の改善指導を健康のプロがアドバイス</a:t>
            </a:r>
            <a:endParaRPr kumimoji="1" lang="ja-JP" altLang="en-US" sz="1600" u="sng" dirty="0">
              <a:latin typeface="HGP創英角ﾎﾟｯﾌﾟ体" panose="040B0A00000000000000" pitchFamily="50" charset="-128"/>
              <a:ea typeface="HGP創英角ﾎﾟｯﾌﾟ体" panose="040B0A00000000000000" pitchFamily="50" charset="-128"/>
            </a:endParaRPr>
          </a:p>
        </p:txBody>
      </p:sp>
      <p:sp>
        <p:nvSpPr>
          <p:cNvPr id="13" name="テキスト ボックス 12">
            <a:extLst>
              <a:ext uri="{FF2B5EF4-FFF2-40B4-BE49-F238E27FC236}">
                <a16:creationId xmlns:a16="http://schemas.microsoft.com/office/drawing/2014/main" xmlns="" id="{028D8008-9FC1-4977-B885-F9B93D822747}"/>
              </a:ext>
            </a:extLst>
          </p:cNvPr>
          <p:cNvSpPr txBox="1"/>
          <p:nvPr/>
        </p:nvSpPr>
        <p:spPr>
          <a:xfrm>
            <a:off x="7688720" y="400557"/>
            <a:ext cx="4342857" cy="400110"/>
          </a:xfrm>
          <a:prstGeom prst="rect">
            <a:avLst/>
          </a:prstGeom>
          <a:noFill/>
        </p:spPr>
        <p:txBody>
          <a:bodyPr wrap="square" rtlCol="0">
            <a:spAutoFit/>
          </a:bodyPr>
          <a:lstStyle/>
          <a:p>
            <a:pPr algn="ctr"/>
            <a:r>
              <a:rPr lang="ja-JP" altLang="en-US" sz="2000" dirty="0">
                <a:latin typeface="HGP創英角ﾎﾟｯﾌﾟ体" panose="040B0A00000000000000" pitchFamily="50" charset="-128"/>
                <a:ea typeface="HGP創英角ﾎﾟｯﾌﾟ体" panose="040B0A00000000000000" pitchFamily="50" charset="-128"/>
              </a:rPr>
              <a:t>日本理容美容発毛協会推奨</a:t>
            </a:r>
            <a:r>
              <a:rPr kumimoji="1" lang="ja-JP" altLang="en-US" sz="2000" dirty="0">
                <a:latin typeface="HGP創英角ﾎﾟｯﾌﾟ体" panose="040B0A00000000000000" pitchFamily="50" charset="-128"/>
                <a:ea typeface="HGP創英角ﾎﾟｯﾌﾟ体" panose="040B0A00000000000000" pitchFamily="50" charset="-128"/>
              </a:rPr>
              <a:t>育毛剤</a:t>
            </a:r>
            <a:endParaRPr kumimoji="1" lang="en-US" altLang="ja-JP" sz="2000" dirty="0">
              <a:latin typeface="HGP創英角ﾎﾟｯﾌﾟ体" panose="040B0A00000000000000" pitchFamily="50" charset="-128"/>
              <a:ea typeface="HGP創英角ﾎﾟｯﾌﾟ体" panose="040B0A00000000000000" pitchFamily="50" charset="-128"/>
            </a:endParaRPr>
          </a:p>
        </p:txBody>
      </p:sp>
      <p:sp>
        <p:nvSpPr>
          <p:cNvPr id="18" name="テキスト ボックス 17">
            <a:extLst>
              <a:ext uri="{FF2B5EF4-FFF2-40B4-BE49-F238E27FC236}">
                <a16:creationId xmlns:a16="http://schemas.microsoft.com/office/drawing/2014/main" xmlns="" id="{A42ED52E-BBBA-466F-9B0A-B2E569F35D41}"/>
              </a:ext>
            </a:extLst>
          </p:cNvPr>
          <p:cNvSpPr txBox="1"/>
          <p:nvPr/>
        </p:nvSpPr>
        <p:spPr>
          <a:xfrm>
            <a:off x="1694868" y="5884523"/>
            <a:ext cx="8802255" cy="923330"/>
          </a:xfrm>
          <a:prstGeom prst="rect">
            <a:avLst/>
          </a:prstGeom>
          <a:noFill/>
        </p:spPr>
        <p:txBody>
          <a:bodyPr wrap="square" rtlCol="0">
            <a:spAutoFit/>
          </a:bodyPr>
          <a:lstStyle/>
          <a:p>
            <a:pPr algn="ctr"/>
            <a:r>
              <a:rPr kumimoji="1" lang="ja-JP" altLang="en-US" u="sng" dirty="0">
                <a:solidFill>
                  <a:srgbClr val="FF0000"/>
                </a:solidFill>
                <a:latin typeface="HGP創英角ﾎﾟｯﾌﾟ体" panose="040B0A00000000000000" pitchFamily="50" charset="-128"/>
                <a:ea typeface="HGP創英角ﾎﾟｯﾌﾟ体" panose="040B0A00000000000000" pitchFamily="50" charset="-128"/>
              </a:rPr>
              <a:t>◎支払い方法◎</a:t>
            </a:r>
            <a:endParaRPr kumimoji="1" lang="en-US" altLang="ja-JP" u="sng" dirty="0">
              <a:solidFill>
                <a:srgbClr val="FF0000"/>
              </a:solidFill>
              <a:latin typeface="HGP創英角ﾎﾟｯﾌﾟ体" panose="040B0A00000000000000" pitchFamily="50" charset="-128"/>
              <a:ea typeface="HGP創英角ﾎﾟｯﾌﾟ体" panose="040B0A00000000000000" pitchFamily="50" charset="-128"/>
            </a:endParaRPr>
          </a:p>
          <a:p>
            <a:r>
              <a:rPr lang="ja-JP" altLang="en-US" u="sng" dirty="0">
                <a:solidFill>
                  <a:srgbClr val="FF0000"/>
                </a:solidFill>
                <a:latin typeface="HGP創英角ﾎﾟｯﾌﾟ体" panose="040B0A00000000000000" pitchFamily="50" charset="-128"/>
                <a:ea typeface="HGP創英角ﾎﾟｯﾌﾟ体" panose="040B0A00000000000000" pitchFamily="50" charset="-128"/>
              </a:rPr>
              <a:t>現金一括　・　クレジットカード一括　・　ローン払い　（３回～最大３６回までの分割が可能</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a:t>
            </a:r>
            <a:endParaRPr lang="en-US" altLang="ja-JP" dirty="0">
              <a:solidFill>
                <a:srgbClr val="FF0000"/>
              </a:solidFill>
              <a:latin typeface="HGP創英角ﾎﾟｯﾌﾟ体" panose="040B0A00000000000000" pitchFamily="50" charset="-128"/>
              <a:ea typeface="HGP創英角ﾎﾟｯﾌﾟ体" panose="040B0A00000000000000" pitchFamily="50" charset="-128"/>
            </a:endParaRPr>
          </a:p>
          <a:p>
            <a:pPr algn="ctr"/>
            <a:r>
              <a:rPr kumimoji="1" lang="en-US" altLang="ja-JP"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a:t>
            </a:r>
            <a:r>
              <a:rPr kumimoji="1" lang="ja-JP" altLang="en-US"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ローン払いをされる場合　</a:t>
            </a:r>
            <a:r>
              <a:rPr lang="ja-JP" altLang="en-US"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分割回数</a:t>
            </a:r>
            <a:r>
              <a:rPr lang="en-US" altLang="ja-JP"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a:t>
            </a:r>
            <a:r>
              <a:rPr kumimoji="1" lang="en-US" altLang="ja-JP"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0.8</a:t>
            </a:r>
            <a:r>
              <a:rPr kumimoji="1" lang="ja-JP" altLang="en-US"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％の金利がかかります。</a:t>
            </a:r>
          </a:p>
        </p:txBody>
      </p:sp>
      <p:graphicFrame>
        <p:nvGraphicFramePr>
          <p:cNvPr id="19" name="表 18">
            <a:extLst>
              <a:ext uri="{FF2B5EF4-FFF2-40B4-BE49-F238E27FC236}">
                <a16:creationId xmlns:a16="http://schemas.microsoft.com/office/drawing/2014/main" xmlns="" id="{9B6F8E43-1C02-4415-859A-44DDA1984D0D}"/>
              </a:ext>
            </a:extLst>
          </p:cNvPr>
          <p:cNvGraphicFramePr>
            <a:graphicFrameLocks noGrp="1"/>
          </p:cNvGraphicFramePr>
          <p:nvPr>
            <p:extLst>
              <p:ext uri="{D42A27DB-BD31-4B8C-83A1-F6EECF244321}">
                <p14:modId xmlns:p14="http://schemas.microsoft.com/office/powerpoint/2010/main" val="1067042138"/>
              </p:ext>
            </p:extLst>
          </p:nvPr>
        </p:nvGraphicFramePr>
        <p:xfrm>
          <a:off x="7044861" y="1201224"/>
          <a:ext cx="4760119" cy="3805782"/>
        </p:xfrm>
        <a:graphic>
          <a:graphicData uri="http://schemas.openxmlformats.org/drawingml/2006/table">
            <a:tbl>
              <a:tblPr firstRow="1" bandRow="1">
                <a:tableStyleId>{8A107856-5554-42FB-B03E-39F5DBC370BA}</a:tableStyleId>
              </a:tblPr>
              <a:tblGrid>
                <a:gridCol w="1554224">
                  <a:extLst>
                    <a:ext uri="{9D8B030D-6E8A-4147-A177-3AD203B41FA5}">
                      <a16:colId xmlns:a16="http://schemas.microsoft.com/office/drawing/2014/main" xmlns="" val="3003287348"/>
                    </a:ext>
                  </a:extLst>
                </a:gridCol>
                <a:gridCol w="3205895">
                  <a:extLst>
                    <a:ext uri="{9D8B030D-6E8A-4147-A177-3AD203B41FA5}">
                      <a16:colId xmlns:a16="http://schemas.microsoft.com/office/drawing/2014/main" xmlns="" val="2646328321"/>
                    </a:ext>
                  </a:extLst>
                </a:gridCol>
              </a:tblGrid>
              <a:tr h="510100">
                <a:tc>
                  <a:txBody>
                    <a:bodyPr/>
                    <a:lstStyle/>
                    <a:p>
                      <a:pPr algn="ctr"/>
                      <a:endParaRPr lang="ja-JP" altLang="en-US" sz="2000" dirty="0">
                        <a:latin typeface="HGP創英角ﾎﾟｯﾌﾟ体" panose="040B0A00000000000000" pitchFamily="50" charset="-128"/>
                        <a:ea typeface="HGP創英角ﾎﾟｯﾌﾟ体" panose="040B0A00000000000000" pitchFamily="50" charset="-128"/>
                      </a:endParaRPr>
                    </a:p>
                  </a:txBody>
                  <a:tcPr anchor="ctr"/>
                </a:tc>
                <a:tc>
                  <a:txBody>
                    <a:bodyPr/>
                    <a:lstStyle/>
                    <a:p>
                      <a:pPr algn="ctr"/>
                      <a:r>
                        <a:rPr kumimoji="1" lang="ja-JP" altLang="en-US" sz="1800" dirty="0">
                          <a:latin typeface="HGP創英角ﾎﾟｯﾌﾟ体" panose="040B0A00000000000000" pitchFamily="50" charset="-128"/>
                          <a:ea typeface="HGP創英角ﾎﾟｯﾌﾟ体" panose="040B0A00000000000000" pitchFamily="50" charset="-128"/>
                        </a:rPr>
                        <a:t>セルフケア定期会員</a:t>
                      </a:r>
                    </a:p>
                  </a:txBody>
                  <a:tcPr anchor="ctr"/>
                </a:tc>
                <a:extLst>
                  <a:ext uri="{0D108BD9-81ED-4DB2-BD59-A6C34878D82A}">
                    <a16:rowId xmlns:a16="http://schemas.microsoft.com/office/drawing/2014/main" xmlns="" val="1340708815"/>
                  </a:ext>
                </a:extLst>
              </a:tr>
              <a:tr h="611062">
                <a:tc>
                  <a:txBody>
                    <a:bodyPr/>
                    <a:lstStyle/>
                    <a:p>
                      <a:pPr algn="ctr"/>
                      <a:r>
                        <a:rPr kumimoji="1" lang="ja-JP" altLang="en-US" sz="1800" dirty="0">
                          <a:latin typeface="HGP創英角ﾎﾟｯﾌﾟ体" panose="040B0A00000000000000" pitchFamily="50" charset="-128"/>
                          <a:ea typeface="HGP創英角ﾎﾟｯﾌﾟ体" panose="040B0A00000000000000" pitchFamily="50" charset="-128"/>
                        </a:rPr>
                        <a:t>商品</a:t>
                      </a:r>
                    </a:p>
                  </a:txBody>
                  <a:tcPr anchor="ctr"/>
                </a:tc>
                <a:tc>
                  <a:txBody>
                    <a:bodyPr/>
                    <a:lstStyle/>
                    <a:p>
                      <a:pPr algn="ctr"/>
                      <a:r>
                        <a:rPr kumimoji="1" lang="ja-JP" altLang="en-US" sz="1800" dirty="0">
                          <a:latin typeface="HGP創英角ﾎﾟｯﾌﾟ体" panose="040B0A00000000000000" pitchFamily="50" charset="-128"/>
                          <a:ea typeface="HGP創英角ﾎﾟｯﾌﾟ体" panose="040B0A00000000000000" pitchFamily="50" charset="-128"/>
                        </a:rPr>
                        <a:t>スキャルプグロウ</a:t>
                      </a:r>
                      <a:endParaRPr kumimoji="1" lang="en-US" altLang="ja-JP" sz="1800" dirty="0">
                        <a:latin typeface="HGP創英角ﾎﾟｯﾌﾟ体" panose="040B0A00000000000000" pitchFamily="50" charset="-128"/>
                        <a:ea typeface="HGP創英角ﾎﾟｯﾌﾟ体" panose="040B0A00000000000000" pitchFamily="50" charset="-128"/>
                      </a:endParaRPr>
                    </a:p>
                  </a:txBody>
                  <a:tcPr anchor="ctr"/>
                </a:tc>
                <a:extLst>
                  <a:ext uri="{0D108BD9-81ED-4DB2-BD59-A6C34878D82A}">
                    <a16:rowId xmlns:a16="http://schemas.microsoft.com/office/drawing/2014/main" xmlns="" val="3472752649"/>
                  </a:ext>
                </a:extLst>
              </a:tr>
              <a:tr h="727375">
                <a:tc>
                  <a:txBody>
                    <a:bodyPr/>
                    <a:lstStyle/>
                    <a:p>
                      <a:pPr algn="ctr"/>
                      <a:r>
                        <a:rPr kumimoji="1" lang="ja-JP" altLang="en-US" sz="1800" dirty="0">
                          <a:latin typeface="HGP創英角ﾎﾟｯﾌﾟ体" panose="040B0A00000000000000" pitchFamily="50" charset="-128"/>
                          <a:ea typeface="HGP創英角ﾎﾟｯﾌﾟ体" panose="040B0A00000000000000" pitchFamily="50" charset="-128"/>
                        </a:rPr>
                        <a:t>通常価格</a:t>
                      </a:r>
                    </a:p>
                  </a:txBody>
                  <a:tcPr anchor="ctr"/>
                </a:tc>
                <a:tc>
                  <a:txBody>
                    <a:bodyPr/>
                    <a:lstStyle/>
                    <a:p>
                      <a:pPr algn="ctr"/>
                      <a:r>
                        <a:rPr kumimoji="1" lang="ja-JP" altLang="en-US" sz="1800" dirty="0">
                          <a:latin typeface="HGP創英角ﾎﾟｯﾌﾟ体" panose="040B0A00000000000000" pitchFamily="50" charset="-128"/>
                          <a:ea typeface="HGP創英角ﾎﾟｯﾌﾟ体" panose="040B0A00000000000000" pitchFamily="50" charset="-128"/>
                        </a:rPr>
                        <a:t>１２，６００円（税込）</a:t>
                      </a:r>
                    </a:p>
                  </a:txBody>
                  <a:tcPr anchor="ctr"/>
                </a:tc>
                <a:extLst>
                  <a:ext uri="{0D108BD9-81ED-4DB2-BD59-A6C34878D82A}">
                    <a16:rowId xmlns:a16="http://schemas.microsoft.com/office/drawing/2014/main" xmlns="" val="1788837622"/>
                  </a:ext>
                </a:extLst>
              </a:tr>
              <a:tr h="640942">
                <a:tc>
                  <a:txBody>
                    <a:bodyPr/>
                    <a:lstStyle/>
                    <a:p>
                      <a:pPr algn="ctr"/>
                      <a:r>
                        <a:rPr kumimoji="1" lang="ja-JP" altLang="en-US" sz="1800" dirty="0">
                          <a:latin typeface="HGP創英角ﾎﾟｯﾌﾟ体" panose="040B0A00000000000000" pitchFamily="50" charset="-128"/>
                          <a:ea typeface="HGP創英角ﾎﾟｯﾌﾟ体" panose="040B0A00000000000000" pitchFamily="50" charset="-128"/>
                        </a:rPr>
                        <a:t>会員価格</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rgbClr val="FF0000"/>
                          </a:solidFill>
                          <a:latin typeface="HGP創英角ﾎﾟｯﾌﾟ体" panose="040B0A00000000000000" pitchFamily="50" charset="-128"/>
                          <a:ea typeface="HGP創英角ﾎﾟｯﾌﾟ体" panose="040B0A00000000000000" pitchFamily="50" charset="-128"/>
                        </a:rPr>
                        <a:t>１１，９７０円</a:t>
                      </a:r>
                      <a:r>
                        <a:rPr kumimoji="1" lang="ja-JP" altLang="en-US" sz="1800" dirty="0">
                          <a:latin typeface="HGP創英角ﾎﾟｯﾌﾟ体" panose="040B0A00000000000000" pitchFamily="50" charset="-128"/>
                          <a:ea typeface="HGP創英角ﾎﾟｯﾌﾟ体" panose="040B0A00000000000000" pitchFamily="50" charset="-128"/>
                        </a:rPr>
                        <a:t>（税込）</a:t>
                      </a:r>
                    </a:p>
                  </a:txBody>
                  <a:tcPr anchor="ctr"/>
                </a:tc>
                <a:extLst>
                  <a:ext uri="{0D108BD9-81ED-4DB2-BD59-A6C34878D82A}">
                    <a16:rowId xmlns:a16="http://schemas.microsoft.com/office/drawing/2014/main" xmlns="" val="2330671218"/>
                  </a:ext>
                </a:extLst>
              </a:tr>
              <a:tr h="643340">
                <a:tc>
                  <a:txBody>
                    <a:bodyPr/>
                    <a:lstStyle/>
                    <a:p>
                      <a:pPr algn="ctr"/>
                      <a:r>
                        <a:rPr kumimoji="1" lang="ja-JP" altLang="en-US" sz="1800" dirty="0">
                          <a:latin typeface="HGP創英角ﾎﾟｯﾌﾟ体" panose="040B0A00000000000000" pitchFamily="50" charset="-128"/>
                          <a:ea typeface="HGP創英角ﾎﾟｯﾌﾟ体" panose="040B0A00000000000000" pitchFamily="50" charset="-128"/>
                        </a:rPr>
                        <a:t>期間</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rgbClr val="FF0000"/>
                          </a:solidFill>
                          <a:latin typeface="HGP創英角ﾎﾟｯﾌﾟ体" panose="040B0A00000000000000" pitchFamily="50" charset="-128"/>
                          <a:ea typeface="HGP創英角ﾎﾟｯﾌﾟ体" panose="040B0A00000000000000" pitchFamily="50" charset="-128"/>
                        </a:rPr>
                        <a:t>最低契約期間３ヶ月</a:t>
                      </a:r>
                      <a:endParaRPr kumimoji="1" lang="en-US" altLang="ja-JP" sz="1800" dirty="0">
                        <a:solidFill>
                          <a:srgbClr val="FF0000"/>
                        </a:solidFill>
                        <a:latin typeface="HGP創英角ﾎﾟｯﾌﾟ体" panose="040B0A00000000000000" pitchFamily="50" charset="-128"/>
                        <a:ea typeface="HGP創英角ﾎﾟｯﾌﾟ体" panose="040B0A00000000000000" pitchFamily="50" charset="-128"/>
                      </a:endParaRPr>
                    </a:p>
                  </a:txBody>
                  <a:tcPr anchor="ctr"/>
                </a:tc>
                <a:extLst>
                  <a:ext uri="{0D108BD9-81ED-4DB2-BD59-A6C34878D82A}">
                    <a16:rowId xmlns:a16="http://schemas.microsoft.com/office/drawing/2014/main" xmlns="" val="505824273"/>
                  </a:ext>
                </a:extLst>
              </a:tr>
              <a:tr h="672963">
                <a:tc>
                  <a:txBody>
                    <a:bodyPr/>
                    <a:lstStyle/>
                    <a:p>
                      <a:pPr algn="ctr"/>
                      <a:r>
                        <a:rPr kumimoji="1" lang="ja-JP" altLang="en-US" sz="1800" dirty="0">
                          <a:latin typeface="HGP創英角ﾎﾟｯﾌﾟ体" panose="040B0A00000000000000" pitchFamily="50" charset="-128"/>
                          <a:ea typeface="HGP創英角ﾎﾟｯﾌﾟ体" panose="040B0A00000000000000" pitchFamily="50" charset="-128"/>
                        </a:rPr>
                        <a:t>支払い方法</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HGP創英角ﾎﾟｯﾌﾟ体" panose="040B0A00000000000000" pitchFamily="50" charset="-128"/>
                          <a:ea typeface="HGP創英角ﾎﾟｯﾌﾟ体" panose="040B0A00000000000000" pitchFamily="50" charset="-128"/>
                        </a:rPr>
                        <a:t>クレジッドカード払い</a:t>
                      </a:r>
                      <a:endParaRPr kumimoji="1" lang="en-US" altLang="ja-JP" sz="1800" dirty="0">
                        <a:solidFill>
                          <a:schemeClr val="tx1"/>
                        </a:solidFill>
                        <a:latin typeface="HGP創英角ﾎﾟｯﾌﾟ体" panose="040B0A00000000000000" pitchFamily="50" charset="-128"/>
                        <a:ea typeface="HGP創英角ﾎﾟｯﾌﾟ体" panose="040B0A00000000000000" pitchFamily="50" charset="-128"/>
                      </a:endParaRPr>
                    </a:p>
                  </a:txBody>
                  <a:tcPr anchor="ctr"/>
                </a:tc>
                <a:extLst>
                  <a:ext uri="{0D108BD9-81ED-4DB2-BD59-A6C34878D82A}">
                    <a16:rowId xmlns:a16="http://schemas.microsoft.com/office/drawing/2014/main" xmlns="" val="1698687217"/>
                  </a:ext>
                </a:extLst>
              </a:tr>
            </a:tbl>
          </a:graphicData>
        </a:graphic>
      </p:graphicFrame>
      <p:pic>
        <p:nvPicPr>
          <p:cNvPr id="20" name="図 19">
            <a:extLst>
              <a:ext uri="{FF2B5EF4-FFF2-40B4-BE49-F238E27FC236}">
                <a16:creationId xmlns:a16="http://schemas.microsoft.com/office/drawing/2014/main" xmlns="" id="{04EA475A-CCA2-4138-AB29-B5E05759DB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85"/>
          <a:stretch/>
        </p:blipFill>
        <p:spPr>
          <a:xfrm>
            <a:off x="7044861" y="302448"/>
            <a:ext cx="811915" cy="715896"/>
          </a:xfrm>
          <a:prstGeom prst="rect">
            <a:avLst/>
          </a:prstGeom>
        </p:spPr>
      </p:pic>
      <p:graphicFrame>
        <p:nvGraphicFramePr>
          <p:cNvPr id="21" name="表 20">
            <a:extLst>
              <a:ext uri="{FF2B5EF4-FFF2-40B4-BE49-F238E27FC236}">
                <a16:creationId xmlns:a16="http://schemas.microsoft.com/office/drawing/2014/main" xmlns="" id="{DEBE0D58-D41E-48BA-A3F0-C5EB05F8D08D}"/>
              </a:ext>
            </a:extLst>
          </p:cNvPr>
          <p:cNvGraphicFramePr>
            <a:graphicFrameLocks noGrp="1"/>
          </p:cNvGraphicFramePr>
          <p:nvPr>
            <p:extLst>
              <p:ext uri="{D42A27DB-BD31-4B8C-83A1-F6EECF244321}">
                <p14:modId xmlns:p14="http://schemas.microsoft.com/office/powerpoint/2010/main" val="3836256516"/>
              </p:ext>
            </p:extLst>
          </p:nvPr>
        </p:nvGraphicFramePr>
        <p:xfrm>
          <a:off x="7044861" y="5153003"/>
          <a:ext cx="4760119" cy="731520"/>
        </p:xfrm>
        <a:graphic>
          <a:graphicData uri="http://schemas.openxmlformats.org/drawingml/2006/table">
            <a:tbl>
              <a:tblPr firstRow="1" bandRow="1">
                <a:tableStyleId>{22838BEF-8BB2-4498-84A7-C5851F593DF1}</a:tableStyleId>
              </a:tblPr>
              <a:tblGrid>
                <a:gridCol w="4760119">
                  <a:extLst>
                    <a:ext uri="{9D8B030D-6E8A-4147-A177-3AD203B41FA5}">
                      <a16:colId xmlns:a16="http://schemas.microsoft.com/office/drawing/2014/main" xmlns="" val="2184812649"/>
                    </a:ext>
                  </a:extLst>
                </a:gridCol>
              </a:tblGrid>
              <a:tr h="349955">
                <a:tc>
                  <a:txBody>
                    <a:bodyPr/>
                    <a:lstStyle/>
                    <a:p>
                      <a:pPr algn="ctr"/>
                      <a:r>
                        <a:rPr kumimoji="1" lang="ja-JP" altLang="en-US" sz="1800" dirty="0">
                          <a:latin typeface="HGP創英角ﾎﾟｯﾌﾟ体" panose="040B0A00000000000000" pitchFamily="50" charset="-128"/>
                          <a:ea typeface="HGP創英角ﾎﾟｯﾌﾟ体" panose="040B0A00000000000000" pitchFamily="50" charset="-128"/>
                        </a:rPr>
                        <a:t>家庭用ポレーション機　ヘアキュア</a:t>
                      </a:r>
                    </a:p>
                  </a:txBody>
                  <a:tcPr anchor="ctr">
                    <a:solidFill>
                      <a:srgbClr val="FFFF00"/>
                    </a:solidFill>
                  </a:tcPr>
                </a:tc>
                <a:extLst>
                  <a:ext uri="{0D108BD9-81ED-4DB2-BD59-A6C34878D82A}">
                    <a16:rowId xmlns:a16="http://schemas.microsoft.com/office/drawing/2014/main" xmlns="" val="3866028506"/>
                  </a:ext>
                </a:extLst>
              </a:tr>
              <a:tr h="349955">
                <a:tc>
                  <a:txBody>
                    <a:bodyPr/>
                    <a:lstStyle/>
                    <a:p>
                      <a:pPr algn="ctr"/>
                      <a:r>
                        <a:rPr kumimoji="1" lang="ja-JP" altLang="en-US" sz="1800" dirty="0">
                          <a:latin typeface="HGP創英角ﾎﾟｯﾌﾟ体" panose="040B0A00000000000000" pitchFamily="50" charset="-128"/>
                          <a:ea typeface="HGP創英角ﾎﾟｯﾌﾟ体" panose="040B0A00000000000000" pitchFamily="50" charset="-128"/>
                        </a:rPr>
                        <a:t>５６，８００円</a:t>
                      </a:r>
                    </a:p>
                  </a:txBody>
                  <a:tcPr anchor="ctr">
                    <a:solidFill>
                      <a:srgbClr val="FFFF00"/>
                    </a:solidFill>
                  </a:tcPr>
                </a:tc>
                <a:extLst>
                  <a:ext uri="{0D108BD9-81ED-4DB2-BD59-A6C34878D82A}">
                    <a16:rowId xmlns:a16="http://schemas.microsoft.com/office/drawing/2014/main" xmlns="" val="3143725209"/>
                  </a:ext>
                </a:extLst>
              </a:tr>
            </a:tbl>
          </a:graphicData>
        </a:graphic>
      </p:graphicFrame>
    </p:spTree>
    <p:extLst>
      <p:ext uri="{BB962C8B-B14F-4D97-AF65-F5344CB8AC3E}">
        <p14:creationId xmlns:p14="http://schemas.microsoft.com/office/powerpoint/2010/main" val="353907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B4EDB48E-4093-41C4-A479-95C97915ECE0}"/>
              </a:ext>
            </a:extLst>
          </p:cNvPr>
          <p:cNvSpPr txBox="1"/>
          <p:nvPr/>
        </p:nvSpPr>
        <p:spPr>
          <a:xfrm>
            <a:off x="4452758" y="68707"/>
            <a:ext cx="3286476" cy="646331"/>
          </a:xfrm>
          <a:prstGeom prst="rect">
            <a:avLst/>
          </a:prstGeom>
          <a:noFill/>
        </p:spPr>
        <p:txBody>
          <a:bodyPr wrap="none" rtlCol="0">
            <a:spAutoFit/>
          </a:bodyPr>
          <a:lstStyle/>
          <a:p>
            <a:pPr algn="ctr"/>
            <a:r>
              <a:rPr lang="ja-JP" altLang="en-US" sz="3600"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薄毛治療プラン</a:t>
            </a:r>
            <a:endParaRPr lang="en-US" altLang="ja-JP" sz="3600"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endParaRPr>
          </a:p>
        </p:txBody>
      </p:sp>
      <p:graphicFrame>
        <p:nvGraphicFramePr>
          <p:cNvPr id="9" name="表 8">
            <a:extLst>
              <a:ext uri="{FF2B5EF4-FFF2-40B4-BE49-F238E27FC236}">
                <a16:creationId xmlns:a16="http://schemas.microsoft.com/office/drawing/2014/main" xmlns="" id="{1772CC5B-9ECB-4F63-A825-1E7F4003122A}"/>
              </a:ext>
            </a:extLst>
          </p:cNvPr>
          <p:cNvGraphicFramePr>
            <a:graphicFrameLocks noGrp="1"/>
          </p:cNvGraphicFramePr>
          <p:nvPr>
            <p:extLst>
              <p:ext uri="{D42A27DB-BD31-4B8C-83A1-F6EECF244321}">
                <p14:modId xmlns:p14="http://schemas.microsoft.com/office/powerpoint/2010/main" val="1185889096"/>
              </p:ext>
            </p:extLst>
          </p:nvPr>
        </p:nvGraphicFramePr>
        <p:xfrm>
          <a:off x="1247211" y="831809"/>
          <a:ext cx="9556550" cy="4752000"/>
        </p:xfrm>
        <a:graphic>
          <a:graphicData uri="http://schemas.openxmlformats.org/drawingml/2006/table">
            <a:tbl>
              <a:tblPr firstRow="1" bandRow="1">
                <a:tableStyleId>{22838BEF-8BB2-4498-84A7-C5851F593DF1}</a:tableStyleId>
              </a:tblPr>
              <a:tblGrid>
                <a:gridCol w="3617752">
                  <a:extLst>
                    <a:ext uri="{9D8B030D-6E8A-4147-A177-3AD203B41FA5}">
                      <a16:colId xmlns:a16="http://schemas.microsoft.com/office/drawing/2014/main" xmlns="" val="3128651469"/>
                    </a:ext>
                  </a:extLst>
                </a:gridCol>
                <a:gridCol w="5938798">
                  <a:extLst>
                    <a:ext uri="{9D8B030D-6E8A-4147-A177-3AD203B41FA5}">
                      <a16:colId xmlns:a16="http://schemas.microsoft.com/office/drawing/2014/main" xmlns="" val="2384099662"/>
                    </a:ext>
                  </a:extLst>
                </a:gridCol>
              </a:tblGrid>
              <a:tr h="792000">
                <a:tc>
                  <a:txBody>
                    <a:bodyPr/>
                    <a:lstStyle/>
                    <a:p>
                      <a:pPr algn="ctr"/>
                      <a:r>
                        <a:rPr lang="ja-JP" altLang="en-US" sz="2800" dirty="0">
                          <a:latin typeface="HGP創英角ﾎﾟｯﾌﾟ体" panose="040B0A00000000000000" pitchFamily="50" charset="-128"/>
                          <a:ea typeface="HGP創英角ﾎﾟｯﾌﾟ体" panose="040B0A00000000000000" pitchFamily="50" charset="-128"/>
                        </a:rPr>
                        <a:t>回数</a:t>
                      </a:r>
                    </a:p>
                  </a:txBody>
                  <a:tcPr anchor="ctr"/>
                </a:tc>
                <a:tc>
                  <a:txBody>
                    <a:bodyPr/>
                    <a:lstStyle/>
                    <a:p>
                      <a:pPr algn="ctr"/>
                      <a:r>
                        <a:rPr kumimoji="1" lang="ja-JP" altLang="en-US" sz="2400" dirty="0">
                          <a:latin typeface="HGP創英角ﾎﾟｯﾌﾟ体" panose="040B0A00000000000000" pitchFamily="50" charset="-128"/>
                          <a:ea typeface="HGP創英角ﾎﾟｯﾌﾟ体" panose="040B0A00000000000000" pitchFamily="50" charset="-128"/>
                        </a:rPr>
                        <a:t>料金</a:t>
                      </a:r>
                    </a:p>
                  </a:txBody>
                  <a:tcPr anchor="ctr"/>
                </a:tc>
                <a:extLst>
                  <a:ext uri="{0D108BD9-81ED-4DB2-BD59-A6C34878D82A}">
                    <a16:rowId xmlns:a16="http://schemas.microsoft.com/office/drawing/2014/main" xmlns="" val="3492730187"/>
                  </a:ext>
                </a:extLst>
              </a:tr>
              <a:tr h="792000">
                <a:tc>
                  <a:txBody>
                    <a:bodyPr/>
                    <a:lstStyle/>
                    <a:p>
                      <a:pPr algn="l"/>
                      <a:r>
                        <a:rPr kumimoji="1" lang="ja-JP" altLang="en-US" sz="2400" dirty="0">
                          <a:latin typeface="HGP創英角ﾎﾟｯﾌﾟ体" panose="040B0A00000000000000" pitchFamily="50" charset="-128"/>
                          <a:ea typeface="HGP創英角ﾎﾟｯﾌﾟ体" panose="040B0A00000000000000" pitchFamily="50" charset="-128"/>
                        </a:rPr>
                        <a:t>　２４回（６カ月プラン）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HGP創英角ﾎﾟｯﾌﾟ体" panose="040B0A00000000000000" pitchFamily="50" charset="-128"/>
                          <a:ea typeface="HGP創英角ﾎﾟｯﾌﾟ体" panose="040B0A00000000000000" pitchFamily="50" charset="-128"/>
                        </a:rPr>
                        <a:t>４４３，４００円（１回あたり１８，４７５円）</a:t>
                      </a:r>
                      <a:endParaRPr kumimoji="1" lang="en-US" altLang="ja-JP" sz="2000" dirty="0">
                        <a:latin typeface="HGP創英角ﾎﾟｯﾌﾟ体" panose="040B0A00000000000000" pitchFamily="50" charset="-128"/>
                        <a:ea typeface="HGP創英角ﾎﾟｯﾌﾟ体" panose="040B0A00000000000000" pitchFamily="50" charset="-128"/>
                      </a:endParaRPr>
                    </a:p>
                  </a:txBody>
                  <a:tcPr anchor="ctr"/>
                </a:tc>
                <a:extLst>
                  <a:ext uri="{0D108BD9-81ED-4DB2-BD59-A6C34878D82A}">
                    <a16:rowId xmlns:a16="http://schemas.microsoft.com/office/drawing/2014/main" xmlns="" val="3248991055"/>
                  </a:ext>
                </a:extLst>
              </a:tr>
              <a:tr h="792000">
                <a:tc>
                  <a:txBody>
                    <a:bodyPr/>
                    <a:lstStyle/>
                    <a:p>
                      <a:pPr algn="l"/>
                      <a:r>
                        <a:rPr kumimoji="1" lang="ja-JP" altLang="en-US" sz="2400" dirty="0">
                          <a:latin typeface="HGP創英角ﾎﾟｯﾌﾟ体" panose="040B0A00000000000000" pitchFamily="50" charset="-128"/>
                          <a:ea typeface="HGP創英角ﾎﾟｯﾌﾟ体" panose="040B0A00000000000000" pitchFamily="50" charset="-128"/>
                        </a:rPr>
                        <a:t>　３６回（９ヶ月プラン）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６１５，６００円（１回あたり１７，１００円）</a:t>
                      </a:r>
                      <a:endParaRPr kumimoji="1" lang="en-US" altLang="ja-JP" sz="2000" dirty="0">
                        <a:solidFill>
                          <a:srgbClr val="FF0000"/>
                        </a:solidFill>
                        <a:latin typeface="HGP創英角ﾎﾟｯﾌﾟ体" panose="040B0A00000000000000" pitchFamily="50" charset="-128"/>
                        <a:ea typeface="HGP創英角ﾎﾟｯﾌﾟ体" panose="040B0A00000000000000" pitchFamily="50" charset="-128"/>
                      </a:endParaRPr>
                    </a:p>
                  </a:txBody>
                  <a:tcPr anchor="ctr"/>
                </a:tc>
                <a:extLst>
                  <a:ext uri="{0D108BD9-81ED-4DB2-BD59-A6C34878D82A}">
                    <a16:rowId xmlns:a16="http://schemas.microsoft.com/office/drawing/2014/main" xmlns="" val="300995971"/>
                  </a:ext>
                </a:extLst>
              </a:tr>
              <a:tr h="792000">
                <a:tc>
                  <a:txBody>
                    <a:bodyPr/>
                    <a:lstStyle/>
                    <a:p>
                      <a:pPr algn="l"/>
                      <a:r>
                        <a:rPr kumimoji="1" lang="ja-JP" altLang="en-US" sz="2400" dirty="0">
                          <a:latin typeface="HGP創英角ﾎﾟｯﾌﾟ体" panose="040B0A00000000000000" pitchFamily="50" charset="-128"/>
                          <a:ea typeface="HGP創英角ﾎﾟｯﾌﾟ体" panose="040B0A00000000000000" pitchFamily="50" charset="-128"/>
                        </a:rPr>
                        <a:t>　４８回（１年プラン）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７７５，２００円（１回あたり１６，１５０円）</a:t>
                      </a:r>
                      <a:endParaRPr kumimoji="1" lang="en-US" altLang="ja-JP" sz="2000" dirty="0">
                        <a:solidFill>
                          <a:srgbClr val="FF0000"/>
                        </a:solidFill>
                        <a:latin typeface="HGP創英角ﾎﾟｯﾌﾟ体" panose="040B0A00000000000000" pitchFamily="50" charset="-128"/>
                        <a:ea typeface="HGP創英角ﾎﾟｯﾌﾟ体" panose="040B0A00000000000000" pitchFamily="50" charset="-128"/>
                      </a:endParaRPr>
                    </a:p>
                  </a:txBody>
                  <a:tcPr anchor="ctr"/>
                </a:tc>
                <a:extLst>
                  <a:ext uri="{0D108BD9-81ED-4DB2-BD59-A6C34878D82A}">
                    <a16:rowId xmlns:a16="http://schemas.microsoft.com/office/drawing/2014/main" xmlns="" val="119180334"/>
                  </a:ext>
                </a:extLst>
              </a:tr>
              <a:tr h="792000">
                <a:tc>
                  <a:txBody>
                    <a:bodyPr/>
                    <a:lstStyle/>
                    <a:p>
                      <a:pPr algn="l"/>
                      <a:r>
                        <a:rPr kumimoji="1" lang="ja-JP" altLang="en-US" sz="2400" dirty="0">
                          <a:latin typeface="HGP創英角ﾎﾟｯﾌﾟ体" panose="040B0A00000000000000" pitchFamily="50" charset="-128"/>
                          <a:ea typeface="HGP創英角ﾎﾟｯﾌﾟ体" panose="040B0A00000000000000" pitchFamily="50" charset="-128"/>
                        </a:rPr>
                        <a:t>　６０回（１年３ヶ月プラン）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HGP創英角ﾎﾟｯﾌﾟ体" panose="040B0A00000000000000" pitchFamily="50" charset="-128"/>
                          <a:ea typeface="HGP創英角ﾎﾟｯﾌﾟ体" panose="040B0A00000000000000" pitchFamily="50" charset="-128"/>
                        </a:rPr>
                        <a:t>９０６，０００円（１回あたり１５，１００円）</a:t>
                      </a:r>
                      <a:endParaRPr kumimoji="1" lang="en-US" altLang="ja-JP" sz="2000" dirty="0">
                        <a:latin typeface="HGP創英角ﾎﾟｯﾌﾟ体" panose="040B0A00000000000000" pitchFamily="50" charset="-128"/>
                        <a:ea typeface="HGP創英角ﾎﾟｯﾌﾟ体" panose="040B0A00000000000000" pitchFamily="50" charset="-128"/>
                      </a:endParaRPr>
                    </a:p>
                  </a:txBody>
                  <a:tcPr anchor="ctr"/>
                </a:tc>
                <a:extLst>
                  <a:ext uri="{0D108BD9-81ED-4DB2-BD59-A6C34878D82A}">
                    <a16:rowId xmlns:a16="http://schemas.microsoft.com/office/drawing/2014/main" xmlns="" val="1799659777"/>
                  </a:ext>
                </a:extLst>
              </a:tr>
              <a:tr h="792000">
                <a:tc>
                  <a:txBody>
                    <a:bodyPr/>
                    <a:lstStyle/>
                    <a:p>
                      <a:pPr algn="l"/>
                      <a:r>
                        <a:rPr kumimoji="1" lang="ja-JP" altLang="en-US" sz="2400" dirty="0">
                          <a:latin typeface="HGP創英角ﾎﾟｯﾌﾟ体" panose="040B0A00000000000000" pitchFamily="50" charset="-128"/>
                          <a:ea typeface="HGP創英角ﾎﾟｯﾌﾟ体" panose="040B0A00000000000000" pitchFamily="50" charset="-128"/>
                        </a:rPr>
                        <a:t>　７２回（１年６ヶ月プラン）</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HGP創英角ﾎﾟｯﾌﾟ体" panose="040B0A00000000000000" pitchFamily="50" charset="-128"/>
                          <a:ea typeface="HGP創英角ﾎﾟｯﾌﾟ体" panose="040B0A00000000000000" pitchFamily="50" charset="-128"/>
                        </a:rPr>
                        <a:t>１，０３０，８００円（１回あたり１４，３１０円）</a:t>
                      </a:r>
                    </a:p>
                  </a:txBody>
                  <a:tcPr anchor="ctr"/>
                </a:tc>
                <a:extLst>
                  <a:ext uri="{0D108BD9-81ED-4DB2-BD59-A6C34878D82A}">
                    <a16:rowId xmlns:a16="http://schemas.microsoft.com/office/drawing/2014/main" xmlns="" val="748845340"/>
                  </a:ext>
                </a:extLst>
              </a:tr>
            </a:tbl>
          </a:graphicData>
        </a:graphic>
      </p:graphicFrame>
      <p:sp>
        <p:nvSpPr>
          <p:cNvPr id="3" name="テキスト ボックス 2">
            <a:extLst>
              <a:ext uri="{FF2B5EF4-FFF2-40B4-BE49-F238E27FC236}">
                <a16:creationId xmlns:a16="http://schemas.microsoft.com/office/drawing/2014/main" xmlns="" id="{7E1B7FF9-3F52-4CE4-AD62-BD52E864A5CC}"/>
              </a:ext>
            </a:extLst>
          </p:cNvPr>
          <p:cNvSpPr txBox="1"/>
          <p:nvPr/>
        </p:nvSpPr>
        <p:spPr>
          <a:xfrm>
            <a:off x="1247211" y="5643828"/>
            <a:ext cx="9697567" cy="1015663"/>
          </a:xfrm>
          <a:prstGeom prst="rect">
            <a:avLst/>
          </a:prstGeom>
          <a:noFill/>
        </p:spPr>
        <p:txBody>
          <a:bodyPr wrap="square" rtlCol="0">
            <a:spAutoFit/>
          </a:bodyPr>
          <a:lstStyle/>
          <a:p>
            <a:pPr algn="ctr"/>
            <a:r>
              <a:rPr kumimoji="1" lang="ja-JP" altLang="en-US" sz="2000" u="sng" dirty="0">
                <a:solidFill>
                  <a:srgbClr val="FF0000"/>
                </a:solidFill>
                <a:latin typeface="HGP創英角ﾎﾟｯﾌﾟ体" panose="040B0A00000000000000" pitchFamily="50" charset="-128"/>
                <a:ea typeface="HGP創英角ﾎﾟｯﾌﾟ体" panose="040B0A00000000000000" pitchFamily="50" charset="-128"/>
              </a:rPr>
              <a:t>◎支払い方法◎</a:t>
            </a:r>
            <a:endParaRPr kumimoji="1" lang="en-US" altLang="ja-JP" sz="2000" u="sng" dirty="0">
              <a:solidFill>
                <a:srgbClr val="FF0000"/>
              </a:solidFill>
              <a:latin typeface="HGP創英角ﾎﾟｯﾌﾟ体" panose="040B0A00000000000000" pitchFamily="50" charset="-128"/>
              <a:ea typeface="HGP創英角ﾎﾟｯﾌﾟ体" panose="040B0A00000000000000" pitchFamily="50" charset="-128"/>
            </a:endParaRPr>
          </a:p>
          <a:p>
            <a:r>
              <a:rPr lang="ja-JP" altLang="en-US" sz="2000" u="sng" dirty="0">
                <a:solidFill>
                  <a:srgbClr val="FF0000"/>
                </a:solidFill>
                <a:latin typeface="HGP創英角ﾎﾟｯﾌﾟ体" panose="040B0A00000000000000" pitchFamily="50" charset="-128"/>
                <a:ea typeface="HGP創英角ﾎﾟｯﾌﾟ体" panose="040B0A00000000000000" pitchFamily="50" charset="-128"/>
              </a:rPr>
              <a:t>現金一括　・　クレジットカード一括　・　ローン払い　（３回～最大３６回までの分割が可能</a:t>
            </a:r>
            <a:r>
              <a:rPr lang="ja-JP" altLang="en-US" sz="2000" dirty="0">
                <a:solidFill>
                  <a:srgbClr val="FF0000"/>
                </a:solidFill>
                <a:latin typeface="HGP創英角ﾎﾟｯﾌﾟ体" panose="040B0A00000000000000" pitchFamily="50" charset="-128"/>
                <a:ea typeface="HGP創英角ﾎﾟｯﾌﾟ体" panose="040B0A00000000000000" pitchFamily="50" charset="-128"/>
              </a:rPr>
              <a:t>）</a:t>
            </a:r>
            <a:endParaRPr lang="en-US" altLang="ja-JP" sz="2000" dirty="0">
              <a:solidFill>
                <a:srgbClr val="FF0000"/>
              </a:solidFill>
              <a:latin typeface="HGP創英角ﾎﾟｯﾌﾟ体" panose="040B0A00000000000000" pitchFamily="50" charset="-128"/>
              <a:ea typeface="HGP創英角ﾎﾟｯﾌﾟ体" panose="040B0A00000000000000" pitchFamily="50" charset="-128"/>
            </a:endParaRPr>
          </a:p>
          <a:p>
            <a:pPr algn="ctr"/>
            <a:r>
              <a:rPr kumimoji="1" lang="en-US" altLang="ja-JP" sz="2000"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a:t>
            </a:r>
            <a:r>
              <a:rPr kumimoji="1" lang="ja-JP" altLang="en-US" sz="2000"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ローン払いをされる場合　</a:t>
            </a:r>
            <a:r>
              <a:rPr lang="ja-JP" altLang="en-US" sz="2000"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分割回数</a:t>
            </a:r>
            <a:r>
              <a:rPr lang="en-US" altLang="ja-JP" sz="2000"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a:t>
            </a:r>
            <a:r>
              <a:rPr kumimoji="1" lang="en-US" altLang="ja-JP" sz="2000"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0.8</a:t>
            </a:r>
            <a:r>
              <a:rPr kumimoji="1" lang="ja-JP" altLang="en-US" sz="2000" dirty="0">
                <a:solidFill>
                  <a:srgbClr val="FF0000"/>
                </a:solidFill>
                <a:highlight>
                  <a:srgbClr val="FFFF00"/>
                </a:highlight>
                <a:latin typeface="HGP創英角ﾎﾟｯﾌﾟ体" panose="040B0A00000000000000" pitchFamily="50" charset="-128"/>
                <a:ea typeface="HGP創英角ﾎﾟｯﾌﾟ体" panose="040B0A00000000000000" pitchFamily="50" charset="-128"/>
              </a:rPr>
              <a:t>％の金利がかかります。</a:t>
            </a:r>
          </a:p>
        </p:txBody>
      </p:sp>
    </p:spTree>
    <p:extLst>
      <p:ext uri="{BB962C8B-B14F-4D97-AF65-F5344CB8AC3E}">
        <p14:creationId xmlns:p14="http://schemas.microsoft.com/office/powerpoint/2010/main" val="409310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xmlns="" id="{A28BB95F-56C2-4446-A413-AA3012BEC09B}"/>
              </a:ext>
            </a:extLst>
          </p:cNvPr>
          <p:cNvPicPr/>
          <p:nvPr/>
        </p:nvPicPr>
        <p:blipFill>
          <a:blip r:embed="rId2">
            <a:extLst>
              <a:ext uri="{28A0092B-C50C-407E-A947-70E740481C1C}">
                <a14:useLocalDpi xmlns:a14="http://schemas.microsoft.com/office/drawing/2010/main" val="0"/>
              </a:ext>
            </a:extLst>
          </a:blip>
          <a:stretch>
            <a:fillRect/>
          </a:stretch>
        </p:blipFill>
        <p:spPr>
          <a:xfrm>
            <a:off x="1004713" y="209027"/>
            <a:ext cx="10126345" cy="2080444"/>
          </a:xfrm>
          <a:prstGeom prst="rect">
            <a:avLst/>
          </a:prstGeom>
        </p:spPr>
      </p:pic>
      <p:sp>
        <p:nvSpPr>
          <p:cNvPr id="4" name="object 4"/>
          <p:cNvSpPr txBox="1"/>
          <p:nvPr/>
        </p:nvSpPr>
        <p:spPr>
          <a:xfrm>
            <a:off x="1633406" y="3029628"/>
            <a:ext cx="8518085" cy="207067"/>
          </a:xfrm>
          <a:prstGeom prst="rect">
            <a:avLst/>
          </a:prstGeom>
        </p:spPr>
        <p:txBody>
          <a:bodyPr vert="horz" wrap="square" lIns="0" tIns="11516" rIns="0" bIns="0" rtlCol="0">
            <a:spAutoFit/>
          </a:bodyPr>
          <a:lstStyle/>
          <a:p>
            <a:pPr marL="11516">
              <a:spcBef>
                <a:spcPts val="91"/>
              </a:spcBef>
              <a:tabLst>
                <a:tab pos="172170" algn="l"/>
                <a:tab pos="333974" algn="l"/>
                <a:tab pos="495203" algn="l"/>
              </a:tabLst>
            </a:pPr>
            <a:r>
              <a:rPr sz="1270" dirty="0">
                <a:latin typeface="游明朝"/>
                <a:cs typeface="游明朝"/>
              </a:rPr>
              <a:t> 	 	 	</a:t>
            </a:r>
            <a:endParaRPr sz="1632" dirty="0">
              <a:latin typeface="游明朝"/>
              <a:cs typeface="游明朝"/>
            </a:endParaRPr>
          </a:p>
        </p:txBody>
      </p:sp>
      <p:sp>
        <p:nvSpPr>
          <p:cNvPr id="5" name="object 5"/>
          <p:cNvSpPr txBox="1"/>
          <p:nvPr/>
        </p:nvSpPr>
        <p:spPr>
          <a:xfrm>
            <a:off x="1650680" y="4575686"/>
            <a:ext cx="55279" cy="159307"/>
          </a:xfrm>
          <a:prstGeom prst="rect">
            <a:avLst/>
          </a:prstGeom>
        </p:spPr>
        <p:txBody>
          <a:bodyPr vert="horz" wrap="square" lIns="0" tIns="12668" rIns="0" bIns="0" rtlCol="0">
            <a:spAutoFit/>
          </a:bodyPr>
          <a:lstStyle/>
          <a:p>
            <a:pPr marL="11516">
              <a:spcBef>
                <a:spcPts val="100"/>
              </a:spcBef>
            </a:pPr>
            <a:r>
              <a:rPr sz="952" dirty="0">
                <a:latin typeface="游明朝"/>
                <a:cs typeface="游明朝"/>
              </a:rPr>
              <a:t> </a:t>
            </a:r>
            <a:endParaRPr sz="952">
              <a:latin typeface="游明朝"/>
              <a:cs typeface="游明朝"/>
            </a:endParaRPr>
          </a:p>
        </p:txBody>
      </p:sp>
      <p:sp>
        <p:nvSpPr>
          <p:cNvPr id="6" name="object 6"/>
          <p:cNvSpPr txBox="1"/>
          <p:nvPr/>
        </p:nvSpPr>
        <p:spPr>
          <a:xfrm>
            <a:off x="3318824" y="308683"/>
            <a:ext cx="5552043" cy="1578147"/>
          </a:xfrm>
          <a:prstGeom prst="rect">
            <a:avLst/>
          </a:prstGeom>
        </p:spPr>
        <p:txBody>
          <a:bodyPr vert="horz" wrap="square" lIns="0" tIns="36852" rIns="0" bIns="0" rtlCol="0">
            <a:spAutoFit/>
          </a:bodyPr>
          <a:lstStyle/>
          <a:p>
            <a:pPr algn="ctr">
              <a:spcBef>
                <a:spcPts val="290"/>
              </a:spcBef>
            </a:pPr>
            <a:r>
              <a:rPr sz="2176" dirty="0">
                <a:latin typeface="HGP創英角ﾎﾟｯﾌﾟ体" panose="040B0A00000000000000" pitchFamily="50" charset="-128"/>
                <a:ea typeface="HGP創英角ﾎﾟｯﾌﾟ体" panose="040B0A00000000000000" pitchFamily="50" charset="-128"/>
                <a:cs typeface="HGP創英角ｺﾞｼｯｸUB"/>
              </a:rPr>
              <a:t>～不安な方でも安</a:t>
            </a:r>
            <a:r>
              <a:rPr sz="2176" spc="5" dirty="0">
                <a:latin typeface="HGP創英角ﾎﾟｯﾌﾟ体" panose="040B0A00000000000000" pitchFamily="50" charset="-128"/>
                <a:ea typeface="HGP創英角ﾎﾟｯﾌﾟ体" panose="040B0A00000000000000" pitchFamily="50" charset="-128"/>
                <a:cs typeface="HGP創英角ｺﾞｼｯｸUB"/>
              </a:rPr>
              <a:t>心</a:t>
            </a:r>
            <a:r>
              <a:rPr sz="2176" dirty="0">
                <a:latin typeface="HGP創英角ﾎﾟｯﾌﾟ体" panose="040B0A00000000000000" pitchFamily="50" charset="-128"/>
                <a:ea typeface="HGP創英角ﾎﾟｯﾌﾟ体" panose="040B0A00000000000000" pitchFamily="50" charset="-128"/>
                <a:cs typeface="HGP創英角ｺﾞｼｯｸUB"/>
              </a:rPr>
              <a:t>～</a:t>
            </a:r>
          </a:p>
          <a:p>
            <a:pPr algn="ctr">
              <a:spcBef>
                <a:spcPts val="676"/>
              </a:spcBef>
            </a:pPr>
            <a:r>
              <a:rPr sz="7254" dirty="0">
                <a:solidFill>
                  <a:srgbClr val="FF0000"/>
                </a:solidFill>
                <a:latin typeface="HGP創英角ﾎﾟｯﾌﾟ体" panose="040B0A00000000000000" pitchFamily="50" charset="-128"/>
                <a:ea typeface="HGP創英角ﾎﾟｯﾌﾟ体" panose="040B0A00000000000000" pitchFamily="50" charset="-128"/>
                <a:cs typeface="HGP創英角ｺﾞｼｯｸUB"/>
              </a:rPr>
              <a:t>返金保</a:t>
            </a:r>
            <a:r>
              <a:rPr sz="7254" spc="-5" dirty="0">
                <a:solidFill>
                  <a:srgbClr val="FF0000"/>
                </a:solidFill>
                <a:latin typeface="HGP創英角ﾎﾟｯﾌﾟ体" panose="040B0A00000000000000" pitchFamily="50" charset="-128"/>
                <a:ea typeface="HGP創英角ﾎﾟｯﾌﾟ体" panose="040B0A00000000000000" pitchFamily="50" charset="-128"/>
                <a:cs typeface="HGP創英角ｺﾞｼｯｸUB"/>
              </a:rPr>
              <a:t>証</a:t>
            </a:r>
            <a:r>
              <a:rPr sz="7254" dirty="0">
                <a:solidFill>
                  <a:srgbClr val="FF0000"/>
                </a:solidFill>
                <a:latin typeface="HGP創英角ﾎﾟｯﾌﾟ体" panose="040B0A00000000000000" pitchFamily="50" charset="-128"/>
                <a:ea typeface="HGP創英角ﾎﾟｯﾌﾟ体" panose="040B0A00000000000000" pitchFamily="50" charset="-128"/>
                <a:cs typeface="HGP創英角ｺﾞｼｯｸUB"/>
              </a:rPr>
              <a:t>制度</a:t>
            </a:r>
            <a:endParaRPr sz="7254" dirty="0">
              <a:latin typeface="HGP創英角ﾎﾟｯﾌﾟ体" panose="040B0A00000000000000" pitchFamily="50" charset="-128"/>
              <a:ea typeface="HGP創英角ﾎﾟｯﾌﾟ体" panose="040B0A00000000000000" pitchFamily="50" charset="-128"/>
              <a:cs typeface="HGP創英角ｺﾞｼｯｸUB"/>
            </a:endParaRPr>
          </a:p>
        </p:txBody>
      </p:sp>
      <p:sp>
        <p:nvSpPr>
          <p:cNvPr id="12" name="正方形/長方形 11">
            <a:extLst>
              <a:ext uri="{FF2B5EF4-FFF2-40B4-BE49-F238E27FC236}">
                <a16:creationId xmlns:a16="http://schemas.microsoft.com/office/drawing/2014/main" xmlns="" id="{2DA7A2CE-85B0-4AA6-9043-4195A842E216}"/>
              </a:ext>
            </a:extLst>
          </p:cNvPr>
          <p:cNvSpPr/>
          <p:nvPr/>
        </p:nvSpPr>
        <p:spPr>
          <a:xfrm>
            <a:off x="3573917" y="2021223"/>
            <a:ext cx="5041855" cy="6081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latin typeface="HGP創英角ﾎﾟｯﾌﾟ体" panose="040B0A00000000000000" pitchFamily="50" charset="-128"/>
                <a:ea typeface="HGP創英角ﾎﾟｯﾌﾟ体" panose="040B0A00000000000000" pitchFamily="50" charset="-128"/>
              </a:rPr>
              <a:t>発毛</a:t>
            </a:r>
            <a:r>
              <a:rPr kumimoji="1" lang="ja-JP" altLang="en-US" sz="3200" dirty="0">
                <a:solidFill>
                  <a:srgbClr val="FF0000"/>
                </a:solidFill>
                <a:latin typeface="HGP創英角ﾎﾟｯﾌﾟ体" panose="040B0A00000000000000" pitchFamily="50" charset="-128"/>
                <a:ea typeface="HGP創英角ﾎﾟｯﾌﾟ体" panose="040B0A00000000000000" pitchFamily="50" charset="-128"/>
              </a:rPr>
              <a:t>しなければ返金します</a:t>
            </a:r>
          </a:p>
        </p:txBody>
      </p:sp>
      <p:sp>
        <p:nvSpPr>
          <p:cNvPr id="13" name="正方形/長方形 12">
            <a:extLst>
              <a:ext uri="{FF2B5EF4-FFF2-40B4-BE49-F238E27FC236}">
                <a16:creationId xmlns:a16="http://schemas.microsoft.com/office/drawing/2014/main" xmlns="" id="{5F01682D-6D5E-45B6-9198-66AAE8027E22}"/>
              </a:ext>
            </a:extLst>
          </p:cNvPr>
          <p:cNvSpPr/>
          <p:nvPr/>
        </p:nvSpPr>
        <p:spPr>
          <a:xfrm>
            <a:off x="968537" y="2681238"/>
            <a:ext cx="10198695" cy="1318310"/>
          </a:xfrm>
          <a:prstGeom prst="rect">
            <a:avLst/>
          </a:prstGeom>
        </p:spPr>
        <p:txBody>
          <a:bodyPr wrap="square">
            <a:spAutoFit/>
          </a:bodyPr>
          <a:lstStyle/>
          <a:p>
            <a:pPr marL="11516">
              <a:spcBef>
                <a:spcPts val="91"/>
              </a:spcBef>
              <a:tabLst>
                <a:tab pos="172170" algn="l"/>
                <a:tab pos="333974" algn="l"/>
                <a:tab pos="495203" algn="l"/>
              </a:tabLst>
            </a:pPr>
            <a:r>
              <a:rPr lang="ja-JP" altLang="en-US" spc="-27" dirty="0">
                <a:latin typeface="HGP創英角ﾎﾟｯﾌﾟ体" panose="040B0A00000000000000" pitchFamily="50" charset="-128"/>
                <a:ea typeface="HGP創英角ﾎﾟｯﾌﾟ体" panose="040B0A00000000000000" pitchFamily="50" charset="-128"/>
                <a:cs typeface="游明朝"/>
              </a:rPr>
              <a:t>みつとも鍼灸整骨院</a:t>
            </a:r>
            <a:r>
              <a:rPr lang="ja-JP" altLang="en-US" dirty="0">
                <a:latin typeface="HGP創英角ﾎﾟｯﾌﾟ体" panose="040B0A00000000000000" pitchFamily="50" charset="-128"/>
                <a:ea typeface="HGP創英角ﾎﾟｯﾌﾟ体" panose="040B0A00000000000000" pitchFamily="50" charset="-128"/>
                <a:cs typeface="游明朝"/>
              </a:rPr>
              <a:t>は常日頃から発毛の専門家としてモニター試験や毎月</a:t>
            </a:r>
            <a:r>
              <a:rPr lang="ja-JP" altLang="en-US" spc="-9" dirty="0">
                <a:latin typeface="HGP創英角ﾎﾟｯﾌﾟ体" panose="040B0A00000000000000" pitchFamily="50" charset="-128"/>
                <a:ea typeface="HGP創英角ﾎﾟｯﾌﾟ体" panose="040B0A00000000000000" pitchFamily="50" charset="-128"/>
                <a:cs typeface="游明朝"/>
              </a:rPr>
              <a:t>５０～１００</a:t>
            </a:r>
            <a:r>
              <a:rPr lang="ja-JP" altLang="en-US" dirty="0">
                <a:latin typeface="HGP創英角ﾎﾟｯﾌﾟ体" panose="040B0A00000000000000" pitchFamily="50" charset="-128"/>
                <a:ea typeface="HGP創英角ﾎﾟｯﾌﾟ体" panose="040B0A00000000000000" pitchFamily="50" charset="-128"/>
                <a:cs typeface="游明朝"/>
              </a:rPr>
              <a:t>時間</a:t>
            </a:r>
            <a:r>
              <a:rPr lang="ja-JP" altLang="en-US" spc="-18" dirty="0">
                <a:latin typeface="HGP創英角ﾎﾟｯﾌﾟ体" panose="040B0A00000000000000" pitchFamily="50" charset="-128"/>
                <a:ea typeface="HGP創英角ﾎﾟｯﾌﾟ体" panose="040B0A00000000000000" pitchFamily="50" charset="-128"/>
                <a:cs typeface="游明朝"/>
              </a:rPr>
              <a:t>の</a:t>
            </a:r>
            <a:r>
              <a:rPr lang="ja-JP" altLang="en-US" dirty="0">
                <a:latin typeface="HGP創英角ﾎﾟｯﾌﾟ体" panose="040B0A00000000000000" pitchFamily="50" charset="-128"/>
                <a:ea typeface="HGP創英角ﾎﾟｯﾌﾟ体" panose="040B0A00000000000000" pitchFamily="50" charset="-128"/>
                <a:cs typeface="游明朝"/>
              </a:rPr>
              <a:t> </a:t>
            </a:r>
            <a:endParaRPr lang="en-US" altLang="ja-JP" dirty="0">
              <a:latin typeface="HGP創英角ﾎﾟｯﾌﾟ体" panose="040B0A00000000000000" pitchFamily="50" charset="-128"/>
              <a:ea typeface="HGP創英角ﾎﾟｯﾌﾟ体" panose="040B0A00000000000000" pitchFamily="50" charset="-128"/>
              <a:cs typeface="游明朝"/>
            </a:endParaRPr>
          </a:p>
          <a:p>
            <a:pPr marL="11516">
              <a:spcBef>
                <a:spcPts val="91"/>
              </a:spcBef>
              <a:tabLst>
                <a:tab pos="172170" algn="l"/>
                <a:tab pos="333974" algn="l"/>
                <a:tab pos="495203" algn="l"/>
              </a:tabLst>
            </a:pPr>
            <a:r>
              <a:rPr lang="ja-JP" altLang="en-US" dirty="0">
                <a:latin typeface="HGP創英角ﾎﾟｯﾌﾟ体" panose="040B0A00000000000000" pitchFamily="50" charset="-128"/>
                <a:ea typeface="HGP創英角ﾎﾟｯﾌﾟ体" panose="040B0A00000000000000" pitchFamily="50" charset="-128"/>
                <a:cs typeface="游明朝"/>
              </a:rPr>
              <a:t>研修時間をかけ知識や技術を磨き続けて、これまでに多くのお客様に喜ばれている</a:t>
            </a:r>
            <a:endParaRPr lang="en-US" altLang="ja-JP" dirty="0">
              <a:latin typeface="HGP創英角ﾎﾟｯﾌﾟ体" panose="040B0A00000000000000" pitchFamily="50" charset="-128"/>
              <a:ea typeface="HGP創英角ﾎﾟｯﾌﾟ体" panose="040B0A00000000000000" pitchFamily="50" charset="-128"/>
              <a:cs typeface="游明朝"/>
            </a:endParaRPr>
          </a:p>
          <a:p>
            <a:pPr marL="11516">
              <a:spcBef>
                <a:spcPts val="91"/>
              </a:spcBef>
              <a:tabLst>
                <a:tab pos="172170" algn="l"/>
                <a:tab pos="333974" algn="l"/>
                <a:tab pos="495203" algn="l"/>
              </a:tabLst>
            </a:pPr>
            <a:r>
              <a:rPr lang="ja-JP" altLang="en-US" dirty="0">
                <a:latin typeface="HGP創英角ﾎﾟｯﾌﾟ体" panose="040B0A00000000000000" pitchFamily="50" charset="-128"/>
                <a:ea typeface="HGP創英角ﾎﾟｯﾌﾟ体" panose="040B0A00000000000000" pitchFamily="50" charset="-128"/>
                <a:cs typeface="游明朝"/>
              </a:rPr>
              <a:t>という自負があります</a:t>
            </a:r>
            <a:r>
              <a:rPr lang="ja-JP" altLang="en-US" spc="9" dirty="0">
                <a:latin typeface="HGP創英角ﾎﾟｯﾌﾟ体" panose="040B0A00000000000000" pitchFamily="50" charset="-128"/>
                <a:ea typeface="HGP創英角ﾎﾟｯﾌﾟ体" panose="040B0A00000000000000" pitchFamily="50" charset="-128"/>
                <a:cs typeface="游明朝"/>
              </a:rPr>
              <a:t>。 トライアルコース終了時</a:t>
            </a:r>
            <a:r>
              <a:rPr lang="ja-JP" altLang="en-US" dirty="0">
                <a:latin typeface="HGP創英角ﾎﾟｯﾌﾟ体" panose="040B0A00000000000000" pitchFamily="50" charset="-128"/>
                <a:ea typeface="HGP創英角ﾎﾟｯﾌﾟ体" panose="040B0A00000000000000" pitchFamily="50" charset="-128"/>
                <a:cs typeface="游明朝"/>
              </a:rPr>
              <a:t>、私たちの施術・指導をしっかりやったの</a:t>
            </a:r>
            <a:r>
              <a:rPr lang="ja-JP" altLang="en-US" spc="5" dirty="0">
                <a:latin typeface="HGP創英角ﾎﾟｯﾌﾟ体" panose="040B0A00000000000000" pitchFamily="50" charset="-128"/>
                <a:ea typeface="HGP創英角ﾎﾟｯﾌﾟ体" panose="040B0A00000000000000" pitchFamily="50" charset="-128"/>
                <a:cs typeface="游明朝"/>
              </a:rPr>
              <a:t>に発毛</a:t>
            </a:r>
            <a:r>
              <a:rPr lang="ja-JP" altLang="en-US" dirty="0">
                <a:latin typeface="HGP創英角ﾎﾟｯﾌﾟ体" panose="040B0A00000000000000" pitchFamily="50" charset="-128"/>
                <a:ea typeface="HGP創英角ﾎﾟｯﾌﾟ体" panose="040B0A00000000000000" pitchFamily="50" charset="-128"/>
                <a:cs typeface="游明朝"/>
              </a:rPr>
              <a:t>しなかった場合</a:t>
            </a:r>
            <a:r>
              <a:rPr lang="ja-JP" altLang="en-US" spc="-18" dirty="0">
                <a:latin typeface="HGP創英角ﾎﾟｯﾌﾟ体" panose="040B0A00000000000000" pitchFamily="50" charset="-128"/>
                <a:ea typeface="HGP創英角ﾎﾟｯﾌﾟ体" panose="040B0A00000000000000" pitchFamily="50" charset="-128"/>
                <a:cs typeface="游明朝"/>
              </a:rPr>
              <a:t>は</a:t>
            </a:r>
            <a:r>
              <a:rPr lang="ja-JP" altLang="en-US" sz="2400" u="sng" spc="-18" dirty="0">
                <a:solidFill>
                  <a:srgbClr val="FF0000"/>
                </a:solidFill>
                <a:latin typeface="HGP創英角ﾎﾟｯﾌﾟ体" panose="040B0A00000000000000" pitchFamily="50" charset="-128"/>
                <a:ea typeface="HGP創英角ﾎﾟｯﾌﾟ体" panose="040B0A00000000000000" pitchFamily="50" charset="-128"/>
                <a:cs typeface="游明朝"/>
              </a:rPr>
              <a:t>施術</a:t>
            </a:r>
            <a:r>
              <a:rPr lang="ja-JP" altLang="en-US" sz="2400" u="sng" spc="-36" dirty="0">
                <a:solidFill>
                  <a:srgbClr val="FF0000"/>
                </a:solidFill>
                <a:uFill>
                  <a:solidFill>
                    <a:srgbClr val="FF0000"/>
                  </a:solidFill>
                </a:uFill>
                <a:latin typeface="HGP創英角ﾎﾟｯﾌﾟ体" panose="040B0A00000000000000" pitchFamily="50" charset="-128"/>
                <a:ea typeface="HGP創英角ﾎﾟｯﾌﾟ体" panose="040B0A00000000000000" pitchFamily="50" charset="-128"/>
                <a:cs typeface="游明朝"/>
              </a:rPr>
              <a:t>料金を</a:t>
            </a:r>
            <a:r>
              <a:rPr lang="ja-JP" altLang="en-US" sz="2400" u="sng" spc="-18" dirty="0">
                <a:solidFill>
                  <a:srgbClr val="FF0000"/>
                </a:solidFill>
                <a:uFill>
                  <a:solidFill>
                    <a:srgbClr val="FF0000"/>
                  </a:solidFill>
                </a:uFill>
                <a:latin typeface="HGP創英角ﾎﾟｯﾌﾟ体" panose="040B0A00000000000000" pitchFamily="50" charset="-128"/>
                <a:ea typeface="HGP創英角ﾎﾟｯﾌﾟ体" panose="040B0A00000000000000" pitchFamily="50" charset="-128"/>
                <a:cs typeface="游明朝"/>
              </a:rPr>
              <a:t>全</a:t>
            </a:r>
            <a:r>
              <a:rPr lang="ja-JP" altLang="en-US" sz="2400" u="sng" spc="-36" dirty="0">
                <a:solidFill>
                  <a:srgbClr val="FF0000"/>
                </a:solidFill>
                <a:uFill>
                  <a:solidFill>
                    <a:srgbClr val="FF0000"/>
                  </a:solidFill>
                </a:uFill>
                <a:latin typeface="HGP創英角ﾎﾟｯﾌﾟ体" panose="040B0A00000000000000" pitchFamily="50" charset="-128"/>
                <a:ea typeface="HGP創英角ﾎﾟｯﾌﾟ体" panose="040B0A00000000000000" pitchFamily="50" charset="-128"/>
                <a:cs typeface="游明朝"/>
              </a:rPr>
              <a:t>て返</a:t>
            </a:r>
            <a:r>
              <a:rPr lang="ja-JP" altLang="en-US" sz="2400" u="sng" spc="-18" dirty="0">
                <a:solidFill>
                  <a:srgbClr val="FF0000"/>
                </a:solidFill>
                <a:uFill>
                  <a:solidFill>
                    <a:srgbClr val="FF0000"/>
                  </a:solidFill>
                </a:uFill>
                <a:latin typeface="HGP創英角ﾎﾟｯﾌﾟ体" panose="040B0A00000000000000" pitchFamily="50" charset="-128"/>
                <a:ea typeface="HGP創英角ﾎﾟｯﾌﾟ体" panose="040B0A00000000000000" pitchFamily="50" charset="-128"/>
                <a:cs typeface="游明朝"/>
              </a:rPr>
              <a:t>金</a:t>
            </a:r>
            <a:r>
              <a:rPr lang="ja-JP" altLang="en-US" dirty="0">
                <a:latin typeface="HGP創英角ﾎﾟｯﾌﾟ体" panose="040B0A00000000000000" pitchFamily="50" charset="-128"/>
                <a:ea typeface="HGP創英角ﾎﾟｯﾌﾟ体" panose="040B0A00000000000000" pitchFamily="50" charset="-128"/>
                <a:cs typeface="游明朝"/>
              </a:rPr>
              <a:t>させて</a:t>
            </a:r>
            <a:r>
              <a:rPr lang="ja-JP" altLang="en-US" spc="-18" dirty="0">
                <a:latin typeface="HGP創英角ﾎﾟｯﾌﾟ体" panose="040B0A00000000000000" pitchFamily="50" charset="-128"/>
                <a:ea typeface="HGP創英角ﾎﾟｯﾌﾟ体" panose="040B0A00000000000000" pitchFamily="50" charset="-128"/>
                <a:cs typeface="游明朝"/>
              </a:rPr>
              <a:t>頂</a:t>
            </a:r>
            <a:r>
              <a:rPr lang="ja-JP" altLang="en-US" dirty="0">
                <a:latin typeface="HGP創英角ﾎﾟｯﾌﾟ体" panose="040B0A00000000000000" pitchFamily="50" charset="-128"/>
                <a:ea typeface="HGP創英角ﾎﾟｯﾌﾟ体" panose="040B0A00000000000000" pitchFamily="50" charset="-128"/>
                <a:cs typeface="游明朝"/>
              </a:rPr>
              <a:t>きます。</a:t>
            </a:r>
            <a:r>
              <a:rPr lang="ja-JP" altLang="en-US" sz="2400" dirty="0">
                <a:solidFill>
                  <a:srgbClr val="FF0000"/>
                </a:solidFill>
                <a:latin typeface="HGP創英角ﾎﾟｯﾌﾟ体" panose="040B0A00000000000000" pitchFamily="50" charset="-128"/>
                <a:ea typeface="HGP創英角ﾎﾟｯﾌﾟ体" panose="040B0A00000000000000" pitchFamily="50" charset="-128"/>
                <a:cs typeface="游明朝"/>
              </a:rPr>
              <a:t> </a:t>
            </a:r>
            <a:endParaRPr lang="ja-JP" altLang="en-US" dirty="0">
              <a:latin typeface="HGP創英角ﾎﾟｯﾌﾟ体" panose="040B0A00000000000000" pitchFamily="50" charset="-128"/>
              <a:ea typeface="HGP創英角ﾎﾟｯﾌﾟ体" panose="040B0A00000000000000" pitchFamily="50" charset="-128"/>
            </a:endParaRPr>
          </a:p>
        </p:txBody>
      </p:sp>
      <p:sp>
        <p:nvSpPr>
          <p:cNvPr id="15" name="正方形/長方形 14">
            <a:extLst>
              <a:ext uri="{FF2B5EF4-FFF2-40B4-BE49-F238E27FC236}">
                <a16:creationId xmlns:a16="http://schemas.microsoft.com/office/drawing/2014/main" xmlns="" id="{EB2BA2C5-85DC-4022-BDC4-24ED2EDAD09F}"/>
              </a:ext>
            </a:extLst>
          </p:cNvPr>
          <p:cNvSpPr/>
          <p:nvPr/>
        </p:nvSpPr>
        <p:spPr>
          <a:xfrm>
            <a:off x="4243670" y="4091164"/>
            <a:ext cx="3297555" cy="514350"/>
          </a:xfrm>
          <a:prstGeom prst="rect">
            <a:avLst/>
          </a:prstGeom>
          <a:solidFill>
            <a:srgbClr val="5B9BD5">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dirty="0">
                <a:latin typeface="HGP創英角ﾎﾟｯﾌﾟ体" panose="040B0A00000000000000" pitchFamily="50" charset="-128"/>
                <a:ea typeface="HGP創英角ﾎﾟｯﾌﾟ体" panose="040B0A00000000000000" pitchFamily="50" charset="-128"/>
              </a:rPr>
              <a:t>返金保証ご利用条件</a:t>
            </a:r>
          </a:p>
        </p:txBody>
      </p:sp>
      <p:sp>
        <p:nvSpPr>
          <p:cNvPr id="2" name="正方形/長方形 1">
            <a:extLst>
              <a:ext uri="{FF2B5EF4-FFF2-40B4-BE49-F238E27FC236}">
                <a16:creationId xmlns:a16="http://schemas.microsoft.com/office/drawing/2014/main" xmlns="" id="{9B19346D-D16C-4068-9975-F3674B847210}"/>
              </a:ext>
            </a:extLst>
          </p:cNvPr>
          <p:cNvSpPr/>
          <p:nvPr/>
        </p:nvSpPr>
        <p:spPr>
          <a:xfrm>
            <a:off x="2328908" y="4655339"/>
            <a:ext cx="9181875" cy="1415772"/>
          </a:xfrm>
          <a:prstGeom prst="rect">
            <a:avLst/>
          </a:prstGeom>
        </p:spPr>
        <p:txBody>
          <a:bodyPr wrap="square">
            <a:spAutoFit/>
          </a:bodyPr>
          <a:lstStyle/>
          <a:p>
            <a:pPr marL="93345">
              <a:lnSpc>
                <a:spcPct val="150000"/>
              </a:lnSpc>
              <a:spcBef>
                <a:spcPts val="350"/>
              </a:spcBef>
            </a:pPr>
            <a:r>
              <a:rPr lang="ja-JP" altLang="en-US" dirty="0">
                <a:latin typeface="HGP創英角ﾎﾟｯﾌﾟ体" panose="040B0A00000000000000" pitchFamily="50" charset="-128"/>
                <a:ea typeface="HGP創英角ﾎﾟｯﾌﾟ体" panose="040B0A00000000000000" pitchFamily="50" charset="-128"/>
                <a:cs typeface="游明朝"/>
              </a:rPr>
              <a:t>◎施術期間中に治療日を</a:t>
            </a:r>
            <a:r>
              <a:rPr lang="ja-JP" altLang="en-US" spc="-50" dirty="0">
                <a:latin typeface="HGP創英角ﾎﾟｯﾌﾟ体" panose="040B0A00000000000000" pitchFamily="50" charset="-128"/>
                <a:ea typeface="HGP創英角ﾎﾟｯﾌﾟ体" panose="040B0A00000000000000" pitchFamily="50" charset="-128"/>
                <a:cs typeface="游明朝"/>
              </a:rPr>
              <a:t> ３</a:t>
            </a:r>
            <a:r>
              <a:rPr lang="ja-JP" altLang="en-US" spc="-55" dirty="0">
                <a:latin typeface="HGP創英角ﾎﾟｯﾌﾟ体" panose="040B0A00000000000000" pitchFamily="50" charset="-128"/>
                <a:ea typeface="HGP創英角ﾎﾟｯﾌﾟ体" panose="040B0A00000000000000" pitchFamily="50" charset="-128"/>
                <a:cs typeface="游明朝"/>
              </a:rPr>
              <a:t> </a:t>
            </a:r>
            <a:r>
              <a:rPr lang="ja-JP" altLang="en-US" dirty="0">
                <a:latin typeface="HGP創英角ﾎﾟｯﾌﾟ体" panose="040B0A00000000000000" pitchFamily="50" charset="-128"/>
                <a:ea typeface="HGP創英角ﾎﾟｯﾌﾟ体" panose="040B0A00000000000000" pitchFamily="50" charset="-128"/>
                <a:cs typeface="游明朝"/>
              </a:rPr>
              <a:t>回以上予定変更をされなかった</a:t>
            </a:r>
            <a:r>
              <a:rPr lang="ja-JP" altLang="en-US" spc="5" dirty="0">
                <a:latin typeface="HGP創英角ﾎﾟｯﾌﾟ体" panose="040B0A00000000000000" pitchFamily="50" charset="-128"/>
                <a:ea typeface="HGP創英角ﾎﾟｯﾌﾟ体" panose="040B0A00000000000000" pitchFamily="50" charset="-128"/>
                <a:cs typeface="游明朝"/>
              </a:rPr>
              <a:t>方</a:t>
            </a:r>
            <a:r>
              <a:rPr lang="ja-JP" altLang="en-US" dirty="0">
                <a:latin typeface="HGP創英角ﾎﾟｯﾌﾟ体" panose="040B0A00000000000000" pitchFamily="50" charset="-128"/>
                <a:ea typeface="HGP創英角ﾎﾟｯﾌﾟ体" panose="040B0A00000000000000" pitchFamily="50" charset="-128"/>
                <a:cs typeface="游明朝"/>
              </a:rPr>
              <a:t> </a:t>
            </a:r>
            <a:endParaRPr lang="en-US" altLang="ja-JP" dirty="0">
              <a:latin typeface="HGP創英角ﾎﾟｯﾌﾟ体" panose="040B0A00000000000000" pitchFamily="50" charset="-128"/>
              <a:ea typeface="HGP創英角ﾎﾟｯﾌﾟ体" panose="040B0A00000000000000" pitchFamily="50" charset="-128"/>
              <a:cs typeface="游明朝"/>
            </a:endParaRPr>
          </a:p>
          <a:p>
            <a:pPr marL="93345" marR="1304925">
              <a:lnSpc>
                <a:spcPct val="150000"/>
              </a:lnSpc>
              <a:spcBef>
                <a:spcPts val="320"/>
              </a:spcBef>
            </a:pPr>
            <a:r>
              <a:rPr lang="ja-JP" altLang="en-US" dirty="0">
                <a:latin typeface="HGP創英角ﾎﾟｯﾌﾟ体" panose="040B0A00000000000000" pitchFamily="50" charset="-128"/>
                <a:ea typeface="HGP創英角ﾎﾟｯﾌﾟ体" panose="040B0A00000000000000" pitchFamily="50" charset="-128"/>
                <a:cs typeface="游明朝"/>
              </a:rPr>
              <a:t>◎施術者の指導に従って行動された</a:t>
            </a:r>
            <a:r>
              <a:rPr lang="ja-JP" altLang="en-US" spc="5" dirty="0">
                <a:latin typeface="HGP創英角ﾎﾟｯﾌﾟ体" panose="040B0A00000000000000" pitchFamily="50" charset="-128"/>
                <a:ea typeface="HGP創英角ﾎﾟｯﾌﾟ体" panose="040B0A00000000000000" pitchFamily="50" charset="-128"/>
                <a:cs typeface="游明朝"/>
              </a:rPr>
              <a:t>方</a:t>
            </a:r>
            <a:endParaRPr lang="en-US" altLang="ja-JP" spc="5" dirty="0">
              <a:latin typeface="HGP創英角ﾎﾟｯﾌﾟ体" panose="040B0A00000000000000" pitchFamily="50" charset="-128"/>
              <a:ea typeface="HGP創英角ﾎﾟｯﾌﾟ体" panose="040B0A00000000000000" pitchFamily="50" charset="-128"/>
              <a:cs typeface="游明朝"/>
            </a:endParaRPr>
          </a:p>
          <a:p>
            <a:pPr marL="93345" marR="1304925">
              <a:lnSpc>
                <a:spcPct val="150000"/>
              </a:lnSpc>
              <a:spcBef>
                <a:spcPts val="320"/>
              </a:spcBef>
            </a:pPr>
            <a:r>
              <a:rPr lang="ja-JP" altLang="en-US" spc="5" dirty="0" smtClean="0">
                <a:latin typeface="HGP創英角ﾎﾟｯﾌﾟ体" panose="040B0A00000000000000" pitchFamily="50" charset="-128"/>
                <a:ea typeface="HGP創英角ﾎﾟｯﾌﾟ体" panose="040B0A00000000000000" pitchFamily="50" charset="-128"/>
              </a:rPr>
              <a:t>◎セルフケア商品を含む発毛コースをされた方</a:t>
            </a:r>
            <a:endParaRPr lang="ja-JP" altLang="en-US" dirty="0"/>
          </a:p>
        </p:txBody>
      </p:sp>
      <p:sp>
        <p:nvSpPr>
          <p:cNvPr id="3" name="テキスト ボックス 2">
            <a:extLst>
              <a:ext uri="{FF2B5EF4-FFF2-40B4-BE49-F238E27FC236}">
                <a16:creationId xmlns:a16="http://schemas.microsoft.com/office/drawing/2014/main" xmlns="" id="{1D32CD5E-9A16-48E8-AB8B-ED480CB30B40}"/>
              </a:ext>
            </a:extLst>
          </p:cNvPr>
          <p:cNvSpPr txBox="1"/>
          <p:nvPr/>
        </p:nvSpPr>
        <p:spPr>
          <a:xfrm>
            <a:off x="2357850" y="6026676"/>
            <a:ext cx="7473988" cy="646331"/>
          </a:xfrm>
          <a:prstGeom prst="rect">
            <a:avLst/>
          </a:prstGeom>
          <a:noFill/>
        </p:spPr>
        <p:txBody>
          <a:bodyPr wrap="square" rtlCol="0">
            <a:spAutoFit/>
          </a:bodyPr>
          <a:lstStyle/>
          <a:p>
            <a:r>
              <a:rPr kumimoji="1" lang="en-US" altLang="ja-JP" u="sng" dirty="0">
                <a:solidFill>
                  <a:srgbClr val="FF0000"/>
                </a:solidFill>
                <a:latin typeface="HGS創英角ﾎﾟｯﾌﾟ体" panose="040B0A00000000000000" pitchFamily="50" charset="-128"/>
                <a:ea typeface="HGS創英角ﾎﾟｯﾌﾟ体" panose="040B0A00000000000000" pitchFamily="50" charset="-128"/>
              </a:rPr>
              <a:t>※</a:t>
            </a:r>
            <a:r>
              <a:rPr kumimoji="1" lang="ja-JP" altLang="en-US" u="sng" dirty="0">
                <a:solidFill>
                  <a:srgbClr val="FF0000"/>
                </a:solidFill>
                <a:latin typeface="HGS創英角ﾎﾟｯﾌﾟ体" panose="040B0A00000000000000" pitchFamily="50" charset="-128"/>
                <a:ea typeface="HGS創英角ﾎﾟｯﾌﾟ体" panose="040B0A00000000000000" pitchFamily="50" charset="-128"/>
              </a:rPr>
              <a:t>返金保証制度には対象者とならないタイプの方もいらっしゃいます。</a:t>
            </a:r>
            <a:endParaRPr kumimoji="1" lang="en-US" altLang="ja-JP" u="sng" dirty="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u="sng" dirty="0">
                <a:solidFill>
                  <a:srgbClr val="FF0000"/>
                </a:solidFill>
                <a:latin typeface="HGS創英角ﾎﾟｯﾌﾟ体" panose="040B0A00000000000000" pitchFamily="50" charset="-128"/>
                <a:ea typeface="HGS創英角ﾎﾟｯﾌﾟ体" panose="040B0A00000000000000" pitchFamily="50" charset="-128"/>
              </a:rPr>
              <a:t>　返金保証契約書の内容を十分確認されるようお願い致します。</a:t>
            </a:r>
            <a:endParaRPr kumimoji="1" lang="ja-JP" altLang="en-US" u="sng" dirty="0">
              <a:solidFill>
                <a:srgbClr val="FF0000"/>
              </a:solidFill>
              <a:latin typeface="HGS創英角ﾎﾟｯﾌﾟ体" panose="040B0A00000000000000" pitchFamily="50" charset="-128"/>
              <a:ea typeface="HGS創英角ﾎﾟｯﾌﾟ体" panose="040B0A00000000000000" pitchFamily="50"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276</Words>
  <Application>Microsoft Office PowerPoint</Application>
  <PresentationFormat>ユーザー設定</PresentationFormat>
  <Paragraphs>58</Paragraphs>
  <Slides>3</Slides>
  <Notes>0</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iwasaki</cp:lastModifiedBy>
  <cp:revision>24</cp:revision>
  <cp:lastPrinted>2019-02-06T23:45:45Z</cp:lastPrinted>
  <dcterms:created xsi:type="dcterms:W3CDTF">2018-12-18T05:09:20Z</dcterms:created>
  <dcterms:modified xsi:type="dcterms:W3CDTF">2019-04-16T02:38:58Z</dcterms:modified>
</cp:coreProperties>
</file>